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58" r:id="rId5"/>
    <p:sldId id="260" r:id="rId6"/>
    <p:sldId id="338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330" r:id="rId19"/>
    <p:sldId id="331" r:id="rId20"/>
    <p:sldId id="339" r:id="rId21"/>
    <p:sldId id="365" r:id="rId22"/>
    <p:sldId id="427" r:id="rId23"/>
    <p:sldId id="284" r:id="rId24"/>
    <p:sldId id="285" r:id="rId25"/>
    <p:sldId id="286" r:id="rId26"/>
    <p:sldId id="287" r:id="rId27"/>
    <p:sldId id="288" r:id="rId28"/>
    <p:sldId id="366" r:id="rId29"/>
    <p:sldId id="367" r:id="rId30"/>
    <p:sldId id="291" r:id="rId31"/>
    <p:sldId id="410" r:id="rId32"/>
    <p:sldId id="411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304" r:id="rId43"/>
    <p:sldId id="422" r:id="rId44"/>
    <p:sldId id="423" r:id="rId45"/>
    <p:sldId id="308" r:id="rId46"/>
    <p:sldId id="382" r:id="rId47"/>
    <p:sldId id="395" r:id="rId48"/>
    <p:sldId id="368" r:id="rId49"/>
    <p:sldId id="408" r:id="rId50"/>
    <p:sldId id="409" r:id="rId51"/>
    <p:sldId id="407" r:id="rId52"/>
    <p:sldId id="323" r:id="rId53"/>
    <p:sldId id="324" r:id="rId54"/>
    <p:sldId id="325" r:id="rId55"/>
    <p:sldId id="333" r:id="rId56"/>
    <p:sldId id="334" r:id="rId57"/>
    <p:sldId id="335" r:id="rId58"/>
    <p:sldId id="352" r:id="rId59"/>
    <p:sldId id="353" r:id="rId60"/>
    <p:sldId id="26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5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8000"/>
    <a:srgbClr val="6FFB37"/>
    <a:srgbClr val="658D1B"/>
    <a:srgbClr val="612141"/>
    <a:srgbClr val="EDC9DB"/>
    <a:srgbClr val="E6F5CB"/>
    <a:srgbClr val="00468D"/>
    <a:srgbClr val="D1E6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5" autoAdjust="0"/>
    <p:restoredTop sz="94265" autoAdjust="0"/>
  </p:normalViewPr>
  <p:slideViewPr>
    <p:cSldViewPr snapToGrid="0">
      <p:cViewPr varScale="1">
        <p:scale>
          <a:sx n="75" d="100"/>
          <a:sy n="75" d="100"/>
        </p:scale>
        <p:origin x="90" y="678"/>
      </p:cViewPr>
      <p:guideLst>
        <p:guide orient="horz" pos="3135"/>
        <p:guide pos="257"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A74A-57F9-442B-A443-93B8056B2284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0CB4B-11DD-4E3B-9D67-16E04AB5F1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9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2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6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Aca</a:t>
            </a:r>
            <a:r>
              <a:rPr lang="es-ES" dirty="0"/>
              <a:t> no se si te parece dejarlo así según lo pautado en los </a:t>
            </a:r>
            <a:r>
              <a:rPr lang="es-ES" dirty="0" err="1"/>
              <a:t>layouts</a:t>
            </a:r>
            <a:r>
              <a:rPr lang="es-ES" dirty="0"/>
              <a:t> propuestos o lo rearmo</a:t>
            </a:r>
            <a:r>
              <a:rPr lang="es-ES" baseline="0" dirty="0"/>
              <a:t> de forma diferente?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Cambiar foto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Mantengo la escala con este formato?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6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9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95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2248592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224501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851265"/>
            <a:ext cx="5448301" cy="31494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851265"/>
            <a:ext cx="5448301" cy="31126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8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99803" y="2363372"/>
            <a:ext cx="8340184" cy="3637378"/>
          </a:xfrm>
        </p:spPr>
        <p:txBody>
          <a:bodyPr>
            <a:normAutofit/>
          </a:bodyPr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aseline="0"/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“Insert a large, paragraph length quote here. Edit line spacing to 1 and hanging indent to 0.35. Keep content centered regardless of size.”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7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7472" y="1028700"/>
            <a:ext cx="6951603" cy="2171700"/>
          </a:xfrm>
          <a:prstGeom prst="rect">
            <a:avLst/>
          </a:prstGeom>
        </p:spPr>
        <p:txBody>
          <a:bodyPr/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7620099" y="1028700"/>
            <a:ext cx="4305580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067233" y="3505200"/>
            <a:ext cx="6858447" cy="2171700"/>
          </a:xfrm>
          <a:prstGeom prst="rect">
            <a:avLst/>
          </a:prstGeom>
        </p:spPr>
        <p:txBody>
          <a:bodyPr/>
          <a:lstStyle>
            <a:lvl1pPr>
              <a:defRPr sz="2400" b="0" i="0" baseline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287472" y="3505200"/>
            <a:ext cx="4398737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264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6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0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5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38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57" y="71041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818" y="710418"/>
            <a:ext cx="694316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57" y="231061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25" y="78075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7090" y="780757"/>
            <a:ext cx="6971298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825" y="238095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8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" y="1492"/>
            <a:ext cx="12190498" cy="6856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18" y="1160463"/>
            <a:ext cx="5613009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18" y="3640138"/>
            <a:ext cx="5613009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47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227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48" y="1"/>
            <a:ext cx="12192000" cy="6858000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53727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  <a:p>
            <a:r>
              <a:rPr lang="en-US" dirty="0"/>
              <a:t>Insert Background Image behind gradient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923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6965" y="1107875"/>
            <a:ext cx="5256628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6" y="3587550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797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Argentina\Marketing\8. Fotos\Banco de Imágenes\En alta\OBDR7X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87464" cy="68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4" y="1068063"/>
            <a:ext cx="525662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4" y="3602038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26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9" y="-7174"/>
            <a:ext cx="12205549" cy="6865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617" y="-2"/>
            <a:ext cx="12216264" cy="68716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pc="3" dirty="0">
                <a:ea typeface="ヒラギノ角ゴ ProN W3" charset="-128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741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5339" y="1624406"/>
            <a:ext cx="4792981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" y="62547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9840" y="6305551"/>
            <a:ext cx="50122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5339" y="743047"/>
            <a:ext cx="8328660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815339" y="298222"/>
            <a:ext cx="832866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31371" y="667741"/>
            <a:ext cx="192021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82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5999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5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_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1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5999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2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1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Yellow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21" y="1454150"/>
            <a:ext cx="11744566" cy="454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389" y="6356349"/>
            <a:ext cx="5296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8549" y="6356350"/>
            <a:ext cx="781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‹Nº›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6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5" r:id="rId8"/>
    <p:sldLayoutId id="2147483664" r:id="rId9"/>
    <p:sldLayoutId id="2147483666" r:id="rId10"/>
    <p:sldLayoutId id="2147483667" r:id="rId11"/>
    <p:sldLayoutId id="2147483668" r:id="rId12"/>
    <p:sldLayoutId id="2147483649" r:id="rId13"/>
    <p:sldLayoutId id="2147483651" r:id="rId14"/>
    <p:sldLayoutId id="2147483654" r:id="rId15"/>
    <p:sldLayoutId id="2147483655" r:id="rId16"/>
    <p:sldLayoutId id="2147483656" r:id="rId17"/>
    <p:sldLayoutId id="2147483657" r:id="rId18"/>
    <p:sldLayoutId id="2147483672" r:id="rId19"/>
    <p:sldLayoutId id="2147483669" r:id="rId20"/>
    <p:sldLayoutId id="2147483671" r:id="rId21"/>
    <p:sldLayoutId id="2147483673" r:id="rId22"/>
    <p:sldLayoutId id="2147483670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twitter.com/GPTW_Argentin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jpeg"/><Relationship Id="rId39" Type="http://schemas.openxmlformats.org/officeDocument/2006/relationships/image" Target="../media/image47.jpe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5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jpe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jpeg"/><Relationship Id="rId46" Type="http://schemas.openxmlformats.org/officeDocument/2006/relationships/image" Target="../media/image54.png"/><Relationship Id="rId20" Type="http://schemas.openxmlformats.org/officeDocument/2006/relationships/image" Target="../media/image28.png"/><Relationship Id="rId41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28" y="1390919"/>
            <a:ext cx="9966008" cy="1410170"/>
          </a:xfrm>
        </p:spPr>
        <p:txBody>
          <a:bodyPr>
            <a:normAutofit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PRESENTACIÓN COMERCIAL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30" y="2777252"/>
            <a:ext cx="11362103" cy="688608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5026" y="296214"/>
            <a:ext cx="1165107" cy="1171979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5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Hasta 250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6" name="Table 14"/>
          <p:cNvGraphicFramePr>
            <a:graphicFrameLocks noGrp="1"/>
          </p:cNvGraphicFramePr>
          <p:nvPr>
            <p:extLst/>
          </p:nvPr>
        </p:nvGraphicFramePr>
        <p:xfrm>
          <a:off x="355503" y="1124106"/>
          <a:ext cx="11471564" cy="5311150"/>
        </p:xfrm>
        <a:graphic>
          <a:graphicData uri="http://schemas.openxmlformats.org/drawingml/2006/table">
            <a:tbl>
              <a:tblPr/>
              <a:tblGrid>
                <a:gridCol w="10334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07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89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520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179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181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de internet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15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Bristol-Myers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Squibb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Belatrix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Assurant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Solutions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 EMC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Organización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Conexia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288041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EIDICO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Construcción, Infraestructura y Bienes Raíces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622023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FyO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668564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Agencias de viaje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0394903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Iké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Asistencia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profesionales// Externalización de procesos de negocio/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2877457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Cibic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Laboratorios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Cuidado de la Salud// Servicio de atención residencial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7296795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Edenred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Externalización de procesos de negocio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 Servicios América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-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APDES La Plata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Educación y 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9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0" y="1928984"/>
            <a:ext cx="5760000" cy="43416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42" y="1941684"/>
            <a:ext cx="5760000" cy="41143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4050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0" y="2218052"/>
            <a:ext cx="5760000" cy="40550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22" y="1930724"/>
            <a:ext cx="5760000" cy="44082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56399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1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9" y="1809248"/>
            <a:ext cx="5760000" cy="45995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62" y="2011263"/>
            <a:ext cx="5760000" cy="41954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53099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421" y="115888"/>
            <a:ext cx="11248879" cy="418700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89" y="1797432"/>
            <a:ext cx="6480000" cy="4239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5161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ust-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3164596"/>
            <a:ext cx="3283683" cy="638469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Fuentes de Información</a:t>
            </a:r>
            <a:endParaRPr lang="es-E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" name="Rectangle 8"/>
          <p:cNvSpPr/>
          <p:nvPr/>
        </p:nvSpPr>
        <p:spPr>
          <a:xfrm>
            <a:off x="288172" y="1130732"/>
            <a:ext cx="10593188" cy="149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20"/>
              </a:lnSpc>
            </a:pP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elaboración de este informe se considera la siguiente información obtenida a través del formulario Trust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que completan los colaboradores:</a:t>
            </a:r>
          </a:p>
          <a:p>
            <a:pPr>
              <a:lnSpc>
                <a:spcPts val="2820"/>
              </a:lnSpc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93446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cuantitativa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466687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cualitativa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8000" y="3225800"/>
            <a:ext cx="4838700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El formulario recoge información cuantitativa acerca de la percepción de los colaboradores  sobre comportamientos observables en base a las relaciones que se establecen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es analizada y procesada en función de variables previamente determinadas como son las de Cargo, Edad y Antigüedad, entre otras.</a:t>
            </a: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26200" y="3225800"/>
            <a:ext cx="5511800" cy="38779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546100" y="30988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02400" y="30861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3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©: Metodología utilizada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4"/>
          </p:nvPr>
        </p:nvSpPr>
        <p:spPr>
          <a:xfrm>
            <a:off x="6340510" y="1454149"/>
            <a:ext cx="5203790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calcular la favorabilidad de cada sentencia, se toman en cuenta las respuestas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que indican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“frecuentemente es verdad”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800" dirty="0">
                <a:solidFill>
                  <a:srgbClr val="00B2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“casi siempre es verdad”,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se computan como proporción del número total de respuestas válidas para esa sentencia, excluyendo las respuestas en blanco.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AR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al que se hace referencia en los resultados está expresado en porcentaje de error para un 95% de confianza estadística.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Cuando hay menos de 6 respuestas en una demografía NO se muestran los datos para no vulnerar el anonimato.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encuesta Trust </a:t>
            </a:r>
            <a:r>
              <a:rPr lang="es-ES_tradnl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© contiene 58 afirmaciones en una escala Likert (1 a 5) que presenta las siguientes opciones: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870948" y="2448778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 Likert </a:t>
            </a:r>
            <a:endParaRPr lang="en-US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ltGray">
          <a:xfrm>
            <a:off x="531653" y="2818108"/>
            <a:ext cx="5229736" cy="3269217"/>
          </a:xfrm>
          <a:prstGeom prst="rect">
            <a:avLst/>
          </a:prstGeom>
          <a:solidFill>
            <a:srgbClr val="92D05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531650" y="2818109"/>
            <a:ext cx="4624817" cy="2841426"/>
          </a:xfrm>
          <a:prstGeom prst="rect">
            <a:avLst/>
          </a:prstGeom>
          <a:solidFill>
            <a:srgbClr val="E2E264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531648" y="2818108"/>
            <a:ext cx="3991281" cy="2452189"/>
          </a:xfrm>
          <a:prstGeom prst="rect">
            <a:avLst/>
          </a:prstGeom>
          <a:solidFill>
            <a:srgbClr val="FFC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ltGray">
          <a:xfrm>
            <a:off x="531648" y="2818108"/>
            <a:ext cx="3357744" cy="2062953"/>
          </a:xfrm>
          <a:prstGeom prst="rect">
            <a:avLst/>
          </a:prstGeom>
          <a:solidFill>
            <a:srgbClr val="FF66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ltGray">
          <a:xfrm>
            <a:off x="531652" y="2818110"/>
            <a:ext cx="2724207" cy="1673717"/>
          </a:xfrm>
          <a:prstGeom prst="rect">
            <a:avLst/>
          </a:prstGeom>
          <a:solidFill>
            <a:srgbClr val="FF0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893" y="4188526"/>
            <a:ext cx="257396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893" y="4561442"/>
            <a:ext cx="291120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" y="4951703"/>
            <a:ext cx="384103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893" y="5324619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605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537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4690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166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137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893" y="5726371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Trust Index©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588351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</a:t>
            </a:r>
            <a:endParaRPr lang="en-US" sz="2000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8125" y="2084415"/>
            <a:ext cx="4789283" cy="938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Encuesta con 58 sentencias Trust </a:t>
            </a:r>
            <a:r>
              <a:rPr lang="es-AR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2 preguntas abiertas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153" y="2084415"/>
            <a:ext cx="4789283" cy="823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BMK TOP 5 – Personalizado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2016</a:t>
            </a: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6324600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738371" y="1952465"/>
            <a:ext cx="5052829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440993" y="1952465"/>
            <a:ext cx="5090607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698088"/>
              </p:ext>
            </p:extLst>
          </p:nvPr>
        </p:nvGraphicFramePr>
        <p:xfrm>
          <a:off x="2445183" y="509152"/>
          <a:ext cx="3235654" cy="557214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6345">
                  <a:extLst>
                    <a:ext uri="{9D8B030D-6E8A-4147-A177-3AD203B41FA5}">
                      <a16:colId xmlns="" xmlns:a16="http://schemas.microsoft.com/office/drawing/2014/main" val="3115087518"/>
                    </a:ext>
                  </a:extLst>
                </a:gridCol>
                <a:gridCol w="1849309">
                  <a:extLst>
                    <a:ext uri="{9D8B030D-6E8A-4147-A177-3AD203B41FA5}">
                      <a16:colId xmlns="" xmlns:a16="http://schemas.microsoft.com/office/drawing/2014/main" val="1886413513"/>
                    </a:ext>
                  </a:extLst>
                </a:gridCol>
              </a:tblGrid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45464570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62888492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94714292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6042897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1487086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4510028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4913493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3353238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41548439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21116546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8475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52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9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/>
          <p:cNvGrpSpPr/>
          <p:nvPr/>
        </p:nvGrpSpPr>
        <p:grpSpPr>
          <a:xfrm>
            <a:off x="179185" y="1959251"/>
            <a:ext cx="3283683" cy="360000"/>
            <a:chOff x="406732" y="2070100"/>
            <a:chExt cx="3056136" cy="360000"/>
          </a:xfrm>
        </p:grpSpPr>
        <p:sp>
          <p:nvSpPr>
            <p:cNvPr id="2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7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808325" y="1540932"/>
            <a:ext cx="6859674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12902" y="2518304"/>
            <a:ext cx="6798641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2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Ambiente de trabajo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866483" y="4641863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527332" y="5122165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1392474" y="5086566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7253142" y="4641861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4706081" y="4634870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4410835" y="5111095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9" name="Rectangle 11"/>
          <p:cNvSpPr/>
          <p:nvPr/>
        </p:nvSpPr>
        <p:spPr>
          <a:xfrm>
            <a:off x="7257595" y="5110074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20" name="Straight Connector 7"/>
          <p:cNvCxnSpPr/>
          <p:nvPr/>
        </p:nvCxnSpPr>
        <p:spPr>
          <a:xfrm flipH="1" flipV="1">
            <a:off x="4706082" y="5085018"/>
            <a:ext cx="2130453" cy="11753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flipH="1">
            <a:off x="7295489" y="508501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81612" y="2099996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382" y="1619694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3363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10681" y="1619692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2244" y="1612701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6924" y="2088926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5134" y="2087905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47018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H="1">
            <a:off x="7953028" y="20516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4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31 Rectángulo"/>
          <p:cNvSpPr/>
          <p:nvPr/>
        </p:nvSpPr>
        <p:spPr>
          <a:xfrm>
            <a:off x="7957781" y="4603675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Hospitalidad y el Sentido de pertenencia.</a:t>
            </a:r>
          </a:p>
        </p:txBody>
      </p:sp>
      <p:sp>
        <p:nvSpPr>
          <p:cNvPr id="13" name="31 Rectángulo"/>
          <p:cNvSpPr/>
          <p:nvPr/>
        </p:nvSpPr>
        <p:spPr>
          <a:xfrm>
            <a:off x="6516065" y="467667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11" name="31 Rectángulo"/>
          <p:cNvSpPr/>
          <p:nvPr/>
        </p:nvSpPr>
        <p:spPr>
          <a:xfrm>
            <a:off x="5029141" y="4619807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Equidad, la Ausencia de favoritismo y la Justicia.</a:t>
            </a:r>
          </a:p>
        </p:txBody>
      </p:sp>
      <p:sp>
        <p:nvSpPr>
          <p:cNvPr id="9" name="31 Rectángulo"/>
          <p:cNvSpPr/>
          <p:nvPr/>
        </p:nvSpPr>
        <p:spPr>
          <a:xfrm>
            <a:off x="3501450" y="472899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31 Rectángulo"/>
          <p:cNvSpPr/>
          <p:nvPr/>
        </p:nvSpPr>
        <p:spPr>
          <a:xfrm>
            <a:off x="1979895" y="4695771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140987" y="424192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EEB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Credibilidad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593142" y="4255572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AA2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Respeto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033068" y="4337461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0051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Imparcialidad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530483" y="425784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6B97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42387" y="4246468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7426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47682" y="4577917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25712" y="4577917"/>
            <a:ext cx="11053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57330" y="4577917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9588" y="4562766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54127" y="4561997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7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9090" y="1385102"/>
            <a:ext cx="10202487" cy="4821658"/>
            <a:chOff x="1471999" y="1215007"/>
            <a:chExt cx="8736051" cy="4128626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1522530" y="1684440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1522530" y="5343632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471999" y="1215007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EEB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Credibilidad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213622" y="1232856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AA27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Respeto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960380" y="1339954"/>
              <a:ext cx="1770705" cy="215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0051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Imparcialidad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62267" y="1235828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6B97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Orgullo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8208530" y="1220950"/>
              <a:ext cx="1999520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7426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Camaradería</a:t>
              </a:r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8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colaboradores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65295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746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Menciones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Competencia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Comunicación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Orgullo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Integridad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Reconocimiento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Cuidado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666699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53868" y="943940"/>
            <a:ext cx="268251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EXCEPCIONAL de su empresa </a:t>
            </a:r>
          </a:p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que la convierte en un excelente lugar para trabajar”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82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colaboradores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53124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49746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>
                          <a:effectLst/>
                        </a:rPr>
                        <a:t>Menciones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Competencia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12%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Comunicación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Orgullo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Integridad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Reconocimiento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4%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Cuidado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6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A5002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240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02637" y="953482"/>
            <a:ext cx="267439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que, a su juicio, debería MODIFICARSE </a:t>
            </a:r>
            <a:r>
              <a:rPr lang="es-AR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hacer de su empresa un lugar aún mejor ”</a:t>
            </a:r>
          </a:p>
        </p:txBody>
      </p:sp>
    </p:spTree>
    <p:extLst>
      <p:ext uri="{BB962C8B-B14F-4D97-AF65-F5344CB8AC3E}">
        <p14:creationId xmlns:p14="http://schemas.microsoft.com/office/powerpoint/2010/main" val="103723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Título"/>
          <p:cNvSpPr>
            <a:spLocks noGrp="1"/>
          </p:cNvSpPr>
          <p:nvPr>
            <p:ph type="ctrTitle"/>
          </p:nvPr>
        </p:nvSpPr>
        <p:spPr>
          <a:xfrm>
            <a:off x="3918857" y="1540932"/>
            <a:ext cx="6749142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918857" y="2518304"/>
            <a:ext cx="6816876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7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2728" y="1825027"/>
            <a:ext cx="1244000" cy="1243996"/>
            <a:chOff x="2548961" y="5652752"/>
            <a:chExt cx="684587" cy="684586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2548961" y="5652752"/>
              <a:ext cx="684587" cy="684586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2802129" y="5797419"/>
              <a:ext cx="343585" cy="36425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2759504" y="6166838"/>
              <a:ext cx="114959" cy="124001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"/>
            <p:cNvSpPr>
              <a:spLocks noEditPoints="1"/>
            </p:cNvSpPr>
            <p:nvPr/>
          </p:nvSpPr>
          <p:spPr bwMode="auto">
            <a:xfrm>
              <a:off x="2653586" y="5688919"/>
              <a:ext cx="449502" cy="427544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2884796" y="6187505"/>
              <a:ext cx="82667" cy="104625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2587711" y="5838753"/>
              <a:ext cx="176959" cy="408169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2919671" y="5860711"/>
              <a:ext cx="269960" cy="417210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784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1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/>
          <p:cNvCxnSpPr/>
          <p:nvPr/>
        </p:nvCxnSpPr>
        <p:spPr>
          <a:xfrm flipV="1">
            <a:off x="9194800" y="2667000"/>
            <a:ext cx="1104900" cy="825500"/>
          </a:xfrm>
          <a:prstGeom prst="line">
            <a:avLst/>
          </a:prstGeom>
          <a:ln>
            <a:solidFill>
              <a:srgbClr val="005E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3975100" y="4660900"/>
            <a:ext cx="711200" cy="6096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>
            <a:off x="2247901" y="3975100"/>
            <a:ext cx="2082799" cy="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3949700" y="2819400"/>
            <a:ext cx="571500" cy="4699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Objetivos del Informe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7138907" y="4099542"/>
            <a:ext cx="1413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</p:txBody>
      </p:sp>
      <p:sp>
        <p:nvSpPr>
          <p:cNvPr id="19" name="Oval 170"/>
          <p:cNvSpPr/>
          <p:nvPr/>
        </p:nvSpPr>
        <p:spPr bwMode="ltGray">
          <a:xfrm flipH="1">
            <a:off x="6857437" y="2659799"/>
            <a:ext cx="2573530" cy="2573528"/>
          </a:xfrm>
          <a:prstGeom prst="ellipse">
            <a:avLst/>
          </a:prstGeom>
          <a:solidFill>
            <a:srgbClr val="005EBC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COMPARAR</a:t>
            </a:r>
          </a:p>
        </p:txBody>
      </p:sp>
      <p:sp>
        <p:nvSpPr>
          <p:cNvPr id="22" name="Freeform 76"/>
          <p:cNvSpPr>
            <a:spLocks noEditPoints="1"/>
          </p:cNvSpPr>
          <p:nvPr/>
        </p:nvSpPr>
        <p:spPr bwMode="auto">
          <a:xfrm>
            <a:off x="7801772" y="3426632"/>
            <a:ext cx="684860" cy="629466"/>
          </a:xfrm>
          <a:custGeom>
            <a:avLst/>
            <a:gdLst>
              <a:gd name="T0" fmla="*/ 817 w 817"/>
              <a:gd name="T1" fmla="*/ 511 h 749"/>
              <a:gd name="T2" fmla="*/ 580 w 817"/>
              <a:gd name="T3" fmla="*/ 272 h 749"/>
              <a:gd name="T4" fmla="*/ 580 w 817"/>
              <a:gd name="T5" fmla="*/ 408 h 749"/>
              <a:gd name="T6" fmla="*/ 306 w 817"/>
              <a:gd name="T7" fmla="*/ 408 h 749"/>
              <a:gd name="T8" fmla="*/ 306 w 817"/>
              <a:gd name="T9" fmla="*/ 613 h 749"/>
              <a:gd name="T10" fmla="*/ 580 w 817"/>
              <a:gd name="T11" fmla="*/ 613 h 749"/>
              <a:gd name="T12" fmla="*/ 580 w 817"/>
              <a:gd name="T13" fmla="*/ 749 h 749"/>
              <a:gd name="T14" fmla="*/ 817 w 817"/>
              <a:gd name="T15" fmla="*/ 511 h 749"/>
              <a:gd name="T16" fmla="*/ 511 w 817"/>
              <a:gd name="T17" fmla="*/ 341 h 749"/>
              <a:gd name="T18" fmla="*/ 511 w 817"/>
              <a:gd name="T19" fmla="*/ 136 h 749"/>
              <a:gd name="T20" fmla="*/ 238 w 817"/>
              <a:gd name="T21" fmla="*/ 136 h 749"/>
              <a:gd name="T22" fmla="*/ 238 w 817"/>
              <a:gd name="T23" fmla="*/ 0 h 749"/>
              <a:gd name="T24" fmla="*/ 0 w 817"/>
              <a:gd name="T25" fmla="*/ 238 h 749"/>
              <a:gd name="T26" fmla="*/ 238 w 817"/>
              <a:gd name="T27" fmla="*/ 477 h 749"/>
              <a:gd name="T28" fmla="*/ 238 w 817"/>
              <a:gd name="T29" fmla="*/ 341 h 749"/>
              <a:gd name="T30" fmla="*/ 511 w 817"/>
              <a:gd name="T31" fmla="*/ 34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7" h="749">
                <a:moveTo>
                  <a:pt x="817" y="511"/>
                </a:moveTo>
                <a:lnTo>
                  <a:pt x="580" y="272"/>
                </a:lnTo>
                <a:lnTo>
                  <a:pt x="580" y="408"/>
                </a:lnTo>
                <a:lnTo>
                  <a:pt x="306" y="408"/>
                </a:lnTo>
                <a:lnTo>
                  <a:pt x="306" y="613"/>
                </a:lnTo>
                <a:lnTo>
                  <a:pt x="580" y="613"/>
                </a:lnTo>
                <a:lnTo>
                  <a:pt x="580" y="749"/>
                </a:lnTo>
                <a:lnTo>
                  <a:pt x="817" y="511"/>
                </a:lnTo>
                <a:close/>
                <a:moveTo>
                  <a:pt x="511" y="341"/>
                </a:moveTo>
                <a:lnTo>
                  <a:pt x="511" y="136"/>
                </a:lnTo>
                <a:lnTo>
                  <a:pt x="238" y="136"/>
                </a:lnTo>
                <a:lnTo>
                  <a:pt x="238" y="0"/>
                </a:lnTo>
                <a:lnTo>
                  <a:pt x="0" y="238"/>
                </a:lnTo>
                <a:lnTo>
                  <a:pt x="238" y="477"/>
                </a:lnTo>
                <a:lnTo>
                  <a:pt x="238" y="341"/>
                </a:lnTo>
                <a:lnTo>
                  <a:pt x="511" y="3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69"/>
          <p:cNvSpPr/>
          <p:nvPr/>
        </p:nvSpPr>
        <p:spPr bwMode="ltGray">
          <a:xfrm>
            <a:off x="9559100" y="1164401"/>
            <a:ext cx="2404299" cy="2404299"/>
          </a:xfrm>
          <a:prstGeom prst="ellipse">
            <a:avLst/>
          </a:prstGeom>
          <a:solidFill>
            <a:srgbClr val="C5E2FF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9898031" y="2223087"/>
            <a:ext cx="17135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experiencias de los colaboradores en la organización con aquéllas de los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Lugares para Trabajar 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con el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Freeform 106"/>
          <p:cNvSpPr>
            <a:spLocks noEditPoints="1"/>
          </p:cNvSpPr>
          <p:nvPr/>
        </p:nvSpPr>
        <p:spPr bwMode="auto">
          <a:xfrm>
            <a:off x="10444646" y="1516445"/>
            <a:ext cx="620342" cy="593264"/>
          </a:xfrm>
          <a:custGeom>
            <a:avLst/>
            <a:gdLst>
              <a:gd name="T0" fmla="*/ 516 w 757"/>
              <a:gd name="T1" fmla="*/ 488 h 724"/>
              <a:gd name="T2" fmla="*/ 457 w 757"/>
              <a:gd name="T3" fmla="*/ 287 h 724"/>
              <a:gd name="T4" fmla="*/ 451 w 757"/>
              <a:gd name="T5" fmla="*/ 323 h 724"/>
              <a:gd name="T6" fmla="*/ 432 w 757"/>
              <a:gd name="T7" fmla="*/ 352 h 724"/>
              <a:gd name="T8" fmla="*/ 403 w 757"/>
              <a:gd name="T9" fmla="*/ 370 h 724"/>
              <a:gd name="T10" fmla="*/ 367 w 757"/>
              <a:gd name="T11" fmla="*/ 378 h 724"/>
              <a:gd name="T12" fmla="*/ 333 w 757"/>
              <a:gd name="T13" fmla="*/ 579 h 724"/>
              <a:gd name="T14" fmla="*/ 359 w 757"/>
              <a:gd name="T15" fmla="*/ 618 h 724"/>
              <a:gd name="T16" fmla="*/ 559 w 757"/>
              <a:gd name="T17" fmla="*/ 629 h 724"/>
              <a:gd name="T18" fmla="*/ 694 w 757"/>
              <a:gd name="T19" fmla="*/ 629 h 724"/>
              <a:gd name="T20" fmla="*/ 739 w 757"/>
              <a:gd name="T21" fmla="*/ 611 h 724"/>
              <a:gd name="T22" fmla="*/ 757 w 757"/>
              <a:gd name="T23" fmla="*/ 566 h 724"/>
              <a:gd name="T24" fmla="*/ 752 w 757"/>
              <a:gd name="T25" fmla="*/ 322 h 724"/>
              <a:gd name="T26" fmla="*/ 718 w 757"/>
              <a:gd name="T27" fmla="*/ 289 h 724"/>
              <a:gd name="T28" fmla="*/ 599 w 757"/>
              <a:gd name="T29" fmla="*/ 566 h 724"/>
              <a:gd name="T30" fmla="*/ 438 w 757"/>
              <a:gd name="T31" fmla="*/ 566 h 724"/>
              <a:gd name="T32" fmla="*/ 599 w 757"/>
              <a:gd name="T33" fmla="*/ 566 h 724"/>
              <a:gd name="T34" fmla="*/ 424 w 757"/>
              <a:gd name="T35" fmla="*/ 51 h 724"/>
              <a:gd name="T36" fmla="*/ 398 w 757"/>
              <a:gd name="T37" fmla="*/ 11 h 724"/>
              <a:gd name="T38" fmla="*/ 63 w 757"/>
              <a:gd name="T39" fmla="*/ 0 h 724"/>
              <a:gd name="T40" fmla="*/ 28 w 757"/>
              <a:gd name="T41" fmla="*/ 11 h 724"/>
              <a:gd name="T42" fmla="*/ 1 w 757"/>
              <a:gd name="T43" fmla="*/ 51 h 724"/>
              <a:gd name="T44" fmla="*/ 1 w 757"/>
              <a:gd name="T45" fmla="*/ 296 h 724"/>
              <a:gd name="T46" fmla="*/ 28 w 757"/>
              <a:gd name="T47" fmla="*/ 335 h 724"/>
              <a:gd name="T48" fmla="*/ 95 w 757"/>
              <a:gd name="T49" fmla="*/ 346 h 724"/>
              <a:gd name="T50" fmla="*/ 363 w 757"/>
              <a:gd name="T51" fmla="*/ 346 h 724"/>
              <a:gd name="T52" fmla="*/ 407 w 757"/>
              <a:gd name="T53" fmla="*/ 328 h 724"/>
              <a:gd name="T54" fmla="*/ 426 w 757"/>
              <a:gd name="T55" fmla="*/ 284 h 724"/>
              <a:gd name="T56" fmla="*/ 260 w 757"/>
              <a:gd name="T57" fmla="*/ 275 h 724"/>
              <a:gd name="T58" fmla="*/ 226 w 757"/>
              <a:gd name="T59" fmla="*/ 286 h 724"/>
              <a:gd name="T60" fmla="*/ 192 w 757"/>
              <a:gd name="T61" fmla="*/ 285 h 724"/>
              <a:gd name="T62" fmla="*/ 153 w 757"/>
              <a:gd name="T63" fmla="*/ 268 h 724"/>
              <a:gd name="T64" fmla="*/ 124 w 757"/>
              <a:gd name="T65" fmla="*/ 237 h 724"/>
              <a:gd name="T66" fmla="*/ 109 w 757"/>
              <a:gd name="T67" fmla="*/ 196 h 724"/>
              <a:gd name="T68" fmla="*/ 107 w 757"/>
              <a:gd name="T69" fmla="*/ 161 h 724"/>
              <a:gd name="T70" fmla="*/ 119 w 757"/>
              <a:gd name="T71" fmla="*/ 119 h 724"/>
              <a:gd name="T72" fmla="*/ 145 w 757"/>
              <a:gd name="T73" fmla="*/ 86 h 724"/>
              <a:gd name="T74" fmla="*/ 181 w 757"/>
              <a:gd name="T75" fmla="*/ 64 h 724"/>
              <a:gd name="T76" fmla="*/ 213 w 757"/>
              <a:gd name="T77" fmla="*/ 59 h 724"/>
              <a:gd name="T78" fmla="*/ 254 w 757"/>
              <a:gd name="T79" fmla="*/ 69 h 724"/>
              <a:gd name="T80" fmla="*/ 288 w 757"/>
              <a:gd name="T81" fmla="*/ 93 h 724"/>
              <a:gd name="T82" fmla="*/ 311 w 757"/>
              <a:gd name="T83" fmla="*/ 129 h 724"/>
              <a:gd name="T84" fmla="*/ 320 w 757"/>
              <a:gd name="T85" fmla="*/ 173 h 724"/>
              <a:gd name="T86" fmla="*/ 315 w 757"/>
              <a:gd name="T87" fmla="*/ 208 h 724"/>
              <a:gd name="T88" fmla="*/ 294 w 757"/>
              <a:gd name="T89" fmla="*/ 247 h 724"/>
              <a:gd name="T90" fmla="*/ 213 w 757"/>
              <a:gd name="T91" fmla="*/ 95 h 724"/>
              <a:gd name="T92" fmla="*/ 192 w 757"/>
              <a:gd name="T93" fmla="*/ 101 h 724"/>
              <a:gd name="T94" fmla="*/ 162 w 757"/>
              <a:gd name="T95" fmla="*/ 143 h 724"/>
              <a:gd name="T96" fmla="*/ 159 w 757"/>
              <a:gd name="T97" fmla="*/ 189 h 724"/>
              <a:gd name="T98" fmla="*/ 182 w 757"/>
              <a:gd name="T99" fmla="*/ 238 h 724"/>
              <a:gd name="T100" fmla="*/ 207 w 757"/>
              <a:gd name="T101" fmla="*/ 251 h 724"/>
              <a:gd name="T102" fmla="*/ 232 w 757"/>
              <a:gd name="T103" fmla="*/ 247 h 724"/>
              <a:gd name="T104" fmla="*/ 256 w 757"/>
              <a:gd name="T105" fmla="*/ 224 h 724"/>
              <a:gd name="T106" fmla="*/ 268 w 757"/>
              <a:gd name="T107" fmla="*/ 173 h 724"/>
              <a:gd name="T108" fmla="*/ 259 w 757"/>
              <a:gd name="T109" fmla="*/ 129 h 724"/>
              <a:gd name="T110" fmla="*/ 229 w 757"/>
              <a:gd name="T111" fmla="*/ 99 h 724"/>
              <a:gd name="T112" fmla="*/ 213 w 757"/>
              <a:gd name="T113" fmla="*/ 95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7" h="724">
                <a:moveTo>
                  <a:pt x="516" y="488"/>
                </a:moveTo>
                <a:lnTo>
                  <a:pt x="573" y="488"/>
                </a:lnTo>
                <a:lnTo>
                  <a:pt x="544" y="404"/>
                </a:lnTo>
                <a:lnTo>
                  <a:pt x="516" y="488"/>
                </a:lnTo>
                <a:close/>
                <a:moveTo>
                  <a:pt x="694" y="284"/>
                </a:moveTo>
                <a:lnTo>
                  <a:pt x="457" y="284"/>
                </a:lnTo>
                <a:lnTo>
                  <a:pt x="457" y="287"/>
                </a:lnTo>
                <a:lnTo>
                  <a:pt x="457" y="287"/>
                </a:lnTo>
                <a:lnTo>
                  <a:pt x="457" y="297"/>
                </a:lnTo>
                <a:lnTo>
                  <a:pt x="456" y="307"/>
                </a:lnTo>
                <a:lnTo>
                  <a:pt x="453" y="315"/>
                </a:lnTo>
                <a:lnTo>
                  <a:pt x="451" y="323"/>
                </a:lnTo>
                <a:lnTo>
                  <a:pt x="447" y="331"/>
                </a:lnTo>
                <a:lnTo>
                  <a:pt x="442" y="339"/>
                </a:lnTo>
                <a:lnTo>
                  <a:pt x="438" y="345"/>
                </a:lnTo>
                <a:lnTo>
                  <a:pt x="432" y="352"/>
                </a:lnTo>
                <a:lnTo>
                  <a:pt x="426" y="357"/>
                </a:lnTo>
                <a:lnTo>
                  <a:pt x="418" y="363"/>
                </a:lnTo>
                <a:lnTo>
                  <a:pt x="411" y="367"/>
                </a:lnTo>
                <a:lnTo>
                  <a:pt x="403" y="370"/>
                </a:lnTo>
                <a:lnTo>
                  <a:pt x="394" y="374"/>
                </a:lnTo>
                <a:lnTo>
                  <a:pt x="386" y="376"/>
                </a:lnTo>
                <a:lnTo>
                  <a:pt x="376" y="378"/>
                </a:lnTo>
                <a:lnTo>
                  <a:pt x="367" y="378"/>
                </a:lnTo>
                <a:lnTo>
                  <a:pt x="332" y="378"/>
                </a:lnTo>
                <a:lnTo>
                  <a:pt x="332" y="566"/>
                </a:lnTo>
                <a:lnTo>
                  <a:pt x="332" y="566"/>
                </a:lnTo>
                <a:lnTo>
                  <a:pt x="333" y="579"/>
                </a:lnTo>
                <a:lnTo>
                  <a:pt x="336" y="590"/>
                </a:lnTo>
                <a:lnTo>
                  <a:pt x="342" y="601"/>
                </a:lnTo>
                <a:lnTo>
                  <a:pt x="350" y="611"/>
                </a:lnTo>
                <a:lnTo>
                  <a:pt x="359" y="618"/>
                </a:lnTo>
                <a:lnTo>
                  <a:pt x="370" y="624"/>
                </a:lnTo>
                <a:lnTo>
                  <a:pt x="382" y="628"/>
                </a:lnTo>
                <a:lnTo>
                  <a:pt x="394" y="629"/>
                </a:lnTo>
                <a:lnTo>
                  <a:pt x="559" y="629"/>
                </a:lnTo>
                <a:lnTo>
                  <a:pt x="663" y="724"/>
                </a:lnTo>
                <a:lnTo>
                  <a:pt x="663" y="629"/>
                </a:lnTo>
                <a:lnTo>
                  <a:pt x="694" y="629"/>
                </a:lnTo>
                <a:lnTo>
                  <a:pt x="694" y="629"/>
                </a:lnTo>
                <a:lnTo>
                  <a:pt x="706" y="628"/>
                </a:lnTo>
                <a:lnTo>
                  <a:pt x="718" y="624"/>
                </a:lnTo>
                <a:lnTo>
                  <a:pt x="729" y="618"/>
                </a:lnTo>
                <a:lnTo>
                  <a:pt x="739" y="611"/>
                </a:lnTo>
                <a:lnTo>
                  <a:pt x="746" y="601"/>
                </a:lnTo>
                <a:lnTo>
                  <a:pt x="752" y="590"/>
                </a:lnTo>
                <a:lnTo>
                  <a:pt x="756" y="579"/>
                </a:lnTo>
                <a:lnTo>
                  <a:pt x="757" y="566"/>
                </a:lnTo>
                <a:lnTo>
                  <a:pt x="757" y="346"/>
                </a:lnTo>
                <a:lnTo>
                  <a:pt x="757" y="346"/>
                </a:lnTo>
                <a:lnTo>
                  <a:pt x="756" y="333"/>
                </a:lnTo>
                <a:lnTo>
                  <a:pt x="752" y="322"/>
                </a:lnTo>
                <a:lnTo>
                  <a:pt x="746" y="311"/>
                </a:lnTo>
                <a:lnTo>
                  <a:pt x="739" y="302"/>
                </a:lnTo>
                <a:lnTo>
                  <a:pt x="729" y="295"/>
                </a:lnTo>
                <a:lnTo>
                  <a:pt x="718" y="289"/>
                </a:lnTo>
                <a:lnTo>
                  <a:pt x="706" y="285"/>
                </a:lnTo>
                <a:lnTo>
                  <a:pt x="694" y="284"/>
                </a:lnTo>
                <a:lnTo>
                  <a:pt x="694" y="284"/>
                </a:lnTo>
                <a:close/>
                <a:moveTo>
                  <a:pt x="599" y="566"/>
                </a:moveTo>
                <a:lnTo>
                  <a:pt x="583" y="519"/>
                </a:lnTo>
                <a:lnTo>
                  <a:pt x="505" y="519"/>
                </a:lnTo>
                <a:lnTo>
                  <a:pt x="489" y="566"/>
                </a:lnTo>
                <a:lnTo>
                  <a:pt x="438" y="566"/>
                </a:lnTo>
                <a:lnTo>
                  <a:pt x="521" y="346"/>
                </a:lnTo>
                <a:lnTo>
                  <a:pt x="568" y="346"/>
                </a:lnTo>
                <a:lnTo>
                  <a:pt x="651" y="566"/>
                </a:lnTo>
                <a:lnTo>
                  <a:pt x="599" y="566"/>
                </a:lnTo>
                <a:close/>
                <a:moveTo>
                  <a:pt x="426" y="284"/>
                </a:moveTo>
                <a:lnTo>
                  <a:pt x="426" y="63"/>
                </a:lnTo>
                <a:lnTo>
                  <a:pt x="426" y="63"/>
                </a:lnTo>
                <a:lnTo>
                  <a:pt x="424" y="51"/>
                </a:lnTo>
                <a:lnTo>
                  <a:pt x="421" y="39"/>
                </a:lnTo>
                <a:lnTo>
                  <a:pt x="415" y="28"/>
                </a:lnTo>
                <a:lnTo>
                  <a:pt x="407" y="18"/>
                </a:lnTo>
                <a:lnTo>
                  <a:pt x="398" y="11"/>
                </a:lnTo>
                <a:lnTo>
                  <a:pt x="387" y="5"/>
                </a:lnTo>
                <a:lnTo>
                  <a:pt x="375" y="1"/>
                </a:lnTo>
                <a:lnTo>
                  <a:pt x="363" y="0"/>
                </a:lnTo>
                <a:lnTo>
                  <a:pt x="63" y="0"/>
                </a:lnTo>
                <a:lnTo>
                  <a:pt x="63" y="0"/>
                </a:lnTo>
                <a:lnTo>
                  <a:pt x="51" y="1"/>
                </a:lnTo>
                <a:lnTo>
                  <a:pt x="39" y="5"/>
                </a:lnTo>
                <a:lnTo>
                  <a:pt x="28" y="11"/>
                </a:lnTo>
                <a:lnTo>
                  <a:pt x="18" y="18"/>
                </a:lnTo>
                <a:lnTo>
                  <a:pt x="11" y="28"/>
                </a:lnTo>
                <a:lnTo>
                  <a:pt x="5" y="39"/>
                </a:lnTo>
                <a:lnTo>
                  <a:pt x="1" y="51"/>
                </a:lnTo>
                <a:lnTo>
                  <a:pt x="0" y="63"/>
                </a:lnTo>
                <a:lnTo>
                  <a:pt x="0" y="284"/>
                </a:lnTo>
                <a:lnTo>
                  <a:pt x="0" y="284"/>
                </a:lnTo>
                <a:lnTo>
                  <a:pt x="1" y="296"/>
                </a:lnTo>
                <a:lnTo>
                  <a:pt x="5" y="308"/>
                </a:lnTo>
                <a:lnTo>
                  <a:pt x="11" y="319"/>
                </a:lnTo>
                <a:lnTo>
                  <a:pt x="18" y="328"/>
                </a:lnTo>
                <a:lnTo>
                  <a:pt x="28" y="335"/>
                </a:lnTo>
                <a:lnTo>
                  <a:pt x="39" y="342"/>
                </a:lnTo>
                <a:lnTo>
                  <a:pt x="51" y="345"/>
                </a:lnTo>
                <a:lnTo>
                  <a:pt x="63" y="346"/>
                </a:lnTo>
                <a:lnTo>
                  <a:pt x="95" y="346"/>
                </a:lnTo>
                <a:lnTo>
                  <a:pt x="95" y="440"/>
                </a:lnTo>
                <a:lnTo>
                  <a:pt x="198" y="346"/>
                </a:lnTo>
                <a:lnTo>
                  <a:pt x="363" y="346"/>
                </a:lnTo>
                <a:lnTo>
                  <a:pt x="363" y="346"/>
                </a:lnTo>
                <a:lnTo>
                  <a:pt x="375" y="345"/>
                </a:lnTo>
                <a:lnTo>
                  <a:pt x="387" y="342"/>
                </a:lnTo>
                <a:lnTo>
                  <a:pt x="398" y="335"/>
                </a:lnTo>
                <a:lnTo>
                  <a:pt x="407" y="328"/>
                </a:lnTo>
                <a:lnTo>
                  <a:pt x="415" y="319"/>
                </a:lnTo>
                <a:lnTo>
                  <a:pt x="421" y="308"/>
                </a:lnTo>
                <a:lnTo>
                  <a:pt x="424" y="296"/>
                </a:lnTo>
                <a:lnTo>
                  <a:pt x="426" y="284"/>
                </a:lnTo>
                <a:lnTo>
                  <a:pt x="426" y="284"/>
                </a:lnTo>
                <a:close/>
                <a:moveTo>
                  <a:pt x="316" y="284"/>
                </a:moveTo>
                <a:lnTo>
                  <a:pt x="268" y="284"/>
                </a:lnTo>
                <a:lnTo>
                  <a:pt x="260" y="275"/>
                </a:lnTo>
                <a:lnTo>
                  <a:pt x="260" y="275"/>
                </a:lnTo>
                <a:lnTo>
                  <a:pt x="250" y="280"/>
                </a:lnTo>
                <a:lnTo>
                  <a:pt x="238" y="284"/>
                </a:lnTo>
                <a:lnTo>
                  <a:pt x="226" y="286"/>
                </a:lnTo>
                <a:lnTo>
                  <a:pt x="213" y="287"/>
                </a:lnTo>
                <a:lnTo>
                  <a:pt x="213" y="287"/>
                </a:lnTo>
                <a:lnTo>
                  <a:pt x="203" y="286"/>
                </a:lnTo>
                <a:lnTo>
                  <a:pt x="192" y="285"/>
                </a:lnTo>
                <a:lnTo>
                  <a:pt x="181" y="283"/>
                </a:lnTo>
                <a:lnTo>
                  <a:pt x="171" y="278"/>
                </a:lnTo>
                <a:lnTo>
                  <a:pt x="163" y="273"/>
                </a:lnTo>
                <a:lnTo>
                  <a:pt x="153" y="268"/>
                </a:lnTo>
                <a:lnTo>
                  <a:pt x="145" y="261"/>
                </a:lnTo>
                <a:lnTo>
                  <a:pt x="138" y="254"/>
                </a:lnTo>
                <a:lnTo>
                  <a:pt x="132" y="245"/>
                </a:lnTo>
                <a:lnTo>
                  <a:pt x="124" y="237"/>
                </a:lnTo>
                <a:lnTo>
                  <a:pt x="119" y="227"/>
                </a:lnTo>
                <a:lnTo>
                  <a:pt x="115" y="218"/>
                </a:lnTo>
                <a:lnTo>
                  <a:pt x="111" y="207"/>
                </a:lnTo>
                <a:lnTo>
                  <a:pt x="109" y="196"/>
                </a:lnTo>
                <a:lnTo>
                  <a:pt x="107" y="185"/>
                </a:lnTo>
                <a:lnTo>
                  <a:pt x="106" y="173"/>
                </a:lnTo>
                <a:lnTo>
                  <a:pt x="106" y="173"/>
                </a:lnTo>
                <a:lnTo>
                  <a:pt x="107" y="161"/>
                </a:lnTo>
                <a:lnTo>
                  <a:pt x="109" y="150"/>
                </a:lnTo>
                <a:lnTo>
                  <a:pt x="111" y="140"/>
                </a:lnTo>
                <a:lnTo>
                  <a:pt x="115" y="129"/>
                </a:lnTo>
                <a:lnTo>
                  <a:pt x="119" y="119"/>
                </a:lnTo>
                <a:lnTo>
                  <a:pt x="124" y="110"/>
                </a:lnTo>
                <a:lnTo>
                  <a:pt x="132" y="101"/>
                </a:lnTo>
                <a:lnTo>
                  <a:pt x="138" y="93"/>
                </a:lnTo>
                <a:lnTo>
                  <a:pt x="145" y="86"/>
                </a:lnTo>
                <a:lnTo>
                  <a:pt x="153" y="78"/>
                </a:lnTo>
                <a:lnTo>
                  <a:pt x="163" y="73"/>
                </a:lnTo>
                <a:lnTo>
                  <a:pt x="171" y="69"/>
                </a:lnTo>
                <a:lnTo>
                  <a:pt x="181" y="64"/>
                </a:lnTo>
                <a:lnTo>
                  <a:pt x="192" y="61"/>
                </a:lnTo>
                <a:lnTo>
                  <a:pt x="203" y="60"/>
                </a:lnTo>
                <a:lnTo>
                  <a:pt x="213" y="59"/>
                </a:lnTo>
                <a:lnTo>
                  <a:pt x="213" y="59"/>
                </a:lnTo>
                <a:lnTo>
                  <a:pt x="224" y="60"/>
                </a:lnTo>
                <a:lnTo>
                  <a:pt x="234" y="61"/>
                </a:lnTo>
                <a:lnTo>
                  <a:pt x="245" y="64"/>
                </a:lnTo>
                <a:lnTo>
                  <a:pt x="254" y="69"/>
                </a:lnTo>
                <a:lnTo>
                  <a:pt x="264" y="73"/>
                </a:lnTo>
                <a:lnTo>
                  <a:pt x="273" y="78"/>
                </a:lnTo>
                <a:lnTo>
                  <a:pt x="281" y="86"/>
                </a:lnTo>
                <a:lnTo>
                  <a:pt x="288" y="93"/>
                </a:lnTo>
                <a:lnTo>
                  <a:pt x="295" y="101"/>
                </a:lnTo>
                <a:lnTo>
                  <a:pt x="301" y="110"/>
                </a:lnTo>
                <a:lnTo>
                  <a:pt x="306" y="119"/>
                </a:lnTo>
                <a:lnTo>
                  <a:pt x="311" y="129"/>
                </a:lnTo>
                <a:lnTo>
                  <a:pt x="315" y="140"/>
                </a:lnTo>
                <a:lnTo>
                  <a:pt x="317" y="150"/>
                </a:lnTo>
                <a:lnTo>
                  <a:pt x="320" y="161"/>
                </a:lnTo>
                <a:lnTo>
                  <a:pt x="320" y="173"/>
                </a:lnTo>
                <a:lnTo>
                  <a:pt x="320" y="173"/>
                </a:lnTo>
                <a:lnTo>
                  <a:pt x="318" y="185"/>
                </a:lnTo>
                <a:lnTo>
                  <a:pt x="317" y="196"/>
                </a:lnTo>
                <a:lnTo>
                  <a:pt x="315" y="208"/>
                </a:lnTo>
                <a:lnTo>
                  <a:pt x="311" y="219"/>
                </a:lnTo>
                <a:lnTo>
                  <a:pt x="306" y="229"/>
                </a:lnTo>
                <a:lnTo>
                  <a:pt x="300" y="238"/>
                </a:lnTo>
                <a:lnTo>
                  <a:pt x="294" y="247"/>
                </a:lnTo>
                <a:lnTo>
                  <a:pt x="287" y="255"/>
                </a:lnTo>
                <a:lnTo>
                  <a:pt x="316" y="284"/>
                </a:lnTo>
                <a:close/>
                <a:moveTo>
                  <a:pt x="213" y="95"/>
                </a:moveTo>
                <a:lnTo>
                  <a:pt x="213" y="95"/>
                </a:lnTo>
                <a:lnTo>
                  <a:pt x="207" y="95"/>
                </a:lnTo>
                <a:lnTo>
                  <a:pt x="201" y="96"/>
                </a:lnTo>
                <a:lnTo>
                  <a:pt x="197" y="99"/>
                </a:lnTo>
                <a:lnTo>
                  <a:pt x="192" y="101"/>
                </a:lnTo>
                <a:lnTo>
                  <a:pt x="182" y="108"/>
                </a:lnTo>
                <a:lnTo>
                  <a:pt x="174" y="118"/>
                </a:lnTo>
                <a:lnTo>
                  <a:pt x="168" y="129"/>
                </a:lnTo>
                <a:lnTo>
                  <a:pt x="162" y="143"/>
                </a:lnTo>
                <a:lnTo>
                  <a:pt x="159" y="158"/>
                </a:lnTo>
                <a:lnTo>
                  <a:pt x="158" y="173"/>
                </a:lnTo>
                <a:lnTo>
                  <a:pt x="158" y="173"/>
                </a:lnTo>
                <a:lnTo>
                  <a:pt x="159" y="189"/>
                </a:lnTo>
                <a:lnTo>
                  <a:pt x="162" y="203"/>
                </a:lnTo>
                <a:lnTo>
                  <a:pt x="168" y="218"/>
                </a:lnTo>
                <a:lnTo>
                  <a:pt x="174" y="229"/>
                </a:lnTo>
                <a:lnTo>
                  <a:pt x="182" y="238"/>
                </a:lnTo>
                <a:lnTo>
                  <a:pt x="192" y="245"/>
                </a:lnTo>
                <a:lnTo>
                  <a:pt x="197" y="248"/>
                </a:lnTo>
                <a:lnTo>
                  <a:pt x="201" y="250"/>
                </a:lnTo>
                <a:lnTo>
                  <a:pt x="207" y="251"/>
                </a:lnTo>
                <a:lnTo>
                  <a:pt x="213" y="251"/>
                </a:lnTo>
                <a:lnTo>
                  <a:pt x="213" y="251"/>
                </a:lnTo>
                <a:lnTo>
                  <a:pt x="223" y="250"/>
                </a:lnTo>
                <a:lnTo>
                  <a:pt x="232" y="247"/>
                </a:lnTo>
                <a:lnTo>
                  <a:pt x="205" y="220"/>
                </a:lnTo>
                <a:lnTo>
                  <a:pt x="252" y="220"/>
                </a:lnTo>
                <a:lnTo>
                  <a:pt x="256" y="224"/>
                </a:lnTo>
                <a:lnTo>
                  <a:pt x="256" y="224"/>
                </a:lnTo>
                <a:lnTo>
                  <a:pt x="260" y="213"/>
                </a:lnTo>
                <a:lnTo>
                  <a:pt x="265" y="201"/>
                </a:lnTo>
                <a:lnTo>
                  <a:pt x="268" y="188"/>
                </a:lnTo>
                <a:lnTo>
                  <a:pt x="268" y="173"/>
                </a:lnTo>
                <a:lnTo>
                  <a:pt x="268" y="173"/>
                </a:lnTo>
                <a:lnTo>
                  <a:pt x="268" y="158"/>
                </a:lnTo>
                <a:lnTo>
                  <a:pt x="264" y="143"/>
                </a:lnTo>
                <a:lnTo>
                  <a:pt x="259" y="129"/>
                </a:lnTo>
                <a:lnTo>
                  <a:pt x="252" y="118"/>
                </a:lnTo>
                <a:lnTo>
                  <a:pt x="244" y="108"/>
                </a:lnTo>
                <a:lnTo>
                  <a:pt x="234" y="101"/>
                </a:lnTo>
                <a:lnTo>
                  <a:pt x="229" y="99"/>
                </a:lnTo>
                <a:lnTo>
                  <a:pt x="224" y="96"/>
                </a:lnTo>
                <a:lnTo>
                  <a:pt x="218" y="95"/>
                </a:lnTo>
                <a:lnTo>
                  <a:pt x="213" y="95"/>
                </a:lnTo>
                <a:lnTo>
                  <a:pt x="213" y="95"/>
                </a:lnTo>
                <a:close/>
              </a:path>
            </a:pathLst>
          </a:custGeom>
          <a:solidFill>
            <a:srgbClr val="005E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186"/>
          <p:cNvSpPr txBox="1"/>
          <p:nvPr/>
        </p:nvSpPr>
        <p:spPr>
          <a:xfrm>
            <a:off x="1397365" y="4158797"/>
            <a:ext cx="1309367" cy="387424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169"/>
          <p:cNvSpPr/>
          <p:nvPr/>
        </p:nvSpPr>
        <p:spPr bwMode="ltGray">
          <a:xfrm>
            <a:off x="402510" y="2848371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610114" y="3818244"/>
            <a:ext cx="168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experimentados en las percepciones de los colaboradores</a:t>
            </a:r>
          </a:p>
        </p:txBody>
      </p:sp>
      <p:sp>
        <p:nvSpPr>
          <p:cNvPr id="43" name="Freeform 4969"/>
          <p:cNvSpPr>
            <a:spLocks noEditPoints="1"/>
          </p:cNvSpPr>
          <p:nvPr/>
        </p:nvSpPr>
        <p:spPr bwMode="auto">
          <a:xfrm>
            <a:off x="1144511" y="3155415"/>
            <a:ext cx="618316" cy="558068"/>
          </a:xfrm>
          <a:custGeom>
            <a:avLst/>
            <a:gdLst>
              <a:gd name="T0" fmla="*/ 374 w 390"/>
              <a:gd name="T1" fmla="*/ 118 h 352"/>
              <a:gd name="T2" fmla="*/ 388 w 390"/>
              <a:gd name="T3" fmla="*/ 174 h 352"/>
              <a:gd name="T4" fmla="*/ 388 w 390"/>
              <a:gd name="T5" fmla="*/ 218 h 352"/>
              <a:gd name="T6" fmla="*/ 370 w 390"/>
              <a:gd name="T7" fmla="*/ 282 h 352"/>
              <a:gd name="T8" fmla="*/ 332 w 390"/>
              <a:gd name="T9" fmla="*/ 336 h 352"/>
              <a:gd name="T10" fmla="*/ 270 w 390"/>
              <a:gd name="T11" fmla="*/ 352 h 352"/>
              <a:gd name="T12" fmla="*/ 292 w 390"/>
              <a:gd name="T13" fmla="*/ 314 h 352"/>
              <a:gd name="T14" fmla="*/ 304 w 390"/>
              <a:gd name="T15" fmla="*/ 268 h 352"/>
              <a:gd name="T16" fmla="*/ 306 w 390"/>
              <a:gd name="T17" fmla="*/ 236 h 352"/>
              <a:gd name="T18" fmla="*/ 300 w 390"/>
              <a:gd name="T19" fmla="*/ 186 h 352"/>
              <a:gd name="T20" fmla="*/ 284 w 390"/>
              <a:gd name="T21" fmla="*/ 144 h 352"/>
              <a:gd name="T22" fmla="*/ 270 w 390"/>
              <a:gd name="T23" fmla="*/ 118 h 352"/>
              <a:gd name="T24" fmla="*/ 266 w 390"/>
              <a:gd name="T25" fmla="*/ 310 h 352"/>
              <a:gd name="T26" fmla="*/ 282 w 390"/>
              <a:gd name="T27" fmla="*/ 254 h 352"/>
              <a:gd name="T28" fmla="*/ 282 w 390"/>
              <a:gd name="T29" fmla="*/ 214 h 352"/>
              <a:gd name="T30" fmla="*/ 264 w 390"/>
              <a:gd name="T31" fmla="*/ 156 h 352"/>
              <a:gd name="T32" fmla="*/ 216 w 390"/>
              <a:gd name="T33" fmla="*/ 146 h 352"/>
              <a:gd name="T34" fmla="*/ 174 w 390"/>
              <a:gd name="T35" fmla="*/ 104 h 352"/>
              <a:gd name="T36" fmla="*/ 150 w 390"/>
              <a:gd name="T37" fmla="*/ 48 h 352"/>
              <a:gd name="T38" fmla="*/ 146 w 390"/>
              <a:gd name="T39" fmla="*/ 22 h 352"/>
              <a:gd name="T40" fmla="*/ 128 w 390"/>
              <a:gd name="T41" fmla="*/ 2 h 352"/>
              <a:gd name="T42" fmla="*/ 116 w 390"/>
              <a:gd name="T43" fmla="*/ 0 h 352"/>
              <a:gd name="T44" fmla="*/ 96 w 390"/>
              <a:gd name="T45" fmla="*/ 10 h 352"/>
              <a:gd name="T46" fmla="*/ 88 w 390"/>
              <a:gd name="T47" fmla="*/ 32 h 352"/>
              <a:gd name="T48" fmla="*/ 96 w 390"/>
              <a:gd name="T49" fmla="*/ 80 h 352"/>
              <a:gd name="T50" fmla="*/ 114 w 390"/>
              <a:gd name="T51" fmla="*/ 124 h 352"/>
              <a:gd name="T52" fmla="*/ 114 w 390"/>
              <a:gd name="T53" fmla="*/ 130 h 352"/>
              <a:gd name="T54" fmla="*/ 102 w 390"/>
              <a:gd name="T55" fmla="*/ 144 h 352"/>
              <a:gd name="T56" fmla="*/ 16 w 390"/>
              <a:gd name="T57" fmla="*/ 146 h 352"/>
              <a:gd name="T58" fmla="*/ 0 w 390"/>
              <a:gd name="T59" fmla="*/ 170 h 352"/>
              <a:gd name="T60" fmla="*/ 8 w 390"/>
              <a:gd name="T61" fmla="*/ 190 h 352"/>
              <a:gd name="T62" fmla="*/ 24 w 390"/>
              <a:gd name="T63" fmla="*/ 198 h 352"/>
              <a:gd name="T64" fmla="*/ 2 w 390"/>
              <a:gd name="T65" fmla="*/ 214 h 352"/>
              <a:gd name="T66" fmla="*/ 2 w 390"/>
              <a:gd name="T67" fmla="*/ 236 h 352"/>
              <a:gd name="T68" fmla="*/ 26 w 390"/>
              <a:gd name="T69" fmla="*/ 252 h 352"/>
              <a:gd name="T70" fmla="*/ 20 w 390"/>
              <a:gd name="T71" fmla="*/ 256 h 352"/>
              <a:gd name="T72" fmla="*/ 6 w 390"/>
              <a:gd name="T73" fmla="*/ 280 h 352"/>
              <a:gd name="T74" fmla="*/ 14 w 390"/>
              <a:gd name="T75" fmla="*/ 298 h 352"/>
              <a:gd name="T76" fmla="*/ 44 w 390"/>
              <a:gd name="T77" fmla="*/ 306 h 352"/>
              <a:gd name="T78" fmla="*/ 34 w 390"/>
              <a:gd name="T79" fmla="*/ 320 h 352"/>
              <a:gd name="T80" fmla="*/ 36 w 390"/>
              <a:gd name="T81" fmla="*/ 334 h 352"/>
              <a:gd name="T82" fmla="*/ 58 w 390"/>
              <a:gd name="T83" fmla="*/ 350 h 352"/>
              <a:gd name="T84" fmla="*/ 144 w 390"/>
              <a:gd name="T85" fmla="*/ 350 h 352"/>
              <a:gd name="T86" fmla="*/ 148 w 390"/>
              <a:gd name="T87" fmla="*/ 350 h 352"/>
              <a:gd name="T88" fmla="*/ 182 w 390"/>
              <a:gd name="T89" fmla="*/ 344 h 352"/>
              <a:gd name="T90" fmla="*/ 212 w 390"/>
              <a:gd name="T91" fmla="*/ 326 h 352"/>
              <a:gd name="T92" fmla="*/ 228 w 390"/>
              <a:gd name="T93" fmla="*/ 31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352">
                <a:moveTo>
                  <a:pt x="270" y="118"/>
                </a:moveTo>
                <a:lnTo>
                  <a:pt x="374" y="118"/>
                </a:lnTo>
                <a:lnTo>
                  <a:pt x="374" y="118"/>
                </a:lnTo>
                <a:lnTo>
                  <a:pt x="380" y="136"/>
                </a:lnTo>
                <a:lnTo>
                  <a:pt x="386" y="156"/>
                </a:lnTo>
                <a:lnTo>
                  <a:pt x="388" y="174"/>
                </a:lnTo>
                <a:lnTo>
                  <a:pt x="390" y="194"/>
                </a:lnTo>
                <a:lnTo>
                  <a:pt x="390" y="194"/>
                </a:lnTo>
                <a:lnTo>
                  <a:pt x="388" y="218"/>
                </a:lnTo>
                <a:lnTo>
                  <a:pt x="384" y="240"/>
                </a:lnTo>
                <a:lnTo>
                  <a:pt x="378" y="262"/>
                </a:lnTo>
                <a:lnTo>
                  <a:pt x="370" y="282"/>
                </a:lnTo>
                <a:lnTo>
                  <a:pt x="358" y="302"/>
                </a:lnTo>
                <a:lnTo>
                  <a:pt x="346" y="320"/>
                </a:lnTo>
                <a:lnTo>
                  <a:pt x="332" y="336"/>
                </a:lnTo>
                <a:lnTo>
                  <a:pt x="316" y="352"/>
                </a:lnTo>
                <a:lnTo>
                  <a:pt x="270" y="352"/>
                </a:lnTo>
                <a:lnTo>
                  <a:pt x="270" y="352"/>
                </a:lnTo>
                <a:lnTo>
                  <a:pt x="278" y="340"/>
                </a:lnTo>
                <a:lnTo>
                  <a:pt x="284" y="326"/>
                </a:lnTo>
                <a:lnTo>
                  <a:pt x="292" y="314"/>
                </a:lnTo>
                <a:lnTo>
                  <a:pt x="296" y="298"/>
                </a:lnTo>
                <a:lnTo>
                  <a:pt x="300" y="284"/>
                </a:lnTo>
                <a:lnTo>
                  <a:pt x="304" y="268"/>
                </a:lnTo>
                <a:lnTo>
                  <a:pt x="306" y="252"/>
                </a:lnTo>
                <a:lnTo>
                  <a:pt x="306" y="236"/>
                </a:lnTo>
                <a:lnTo>
                  <a:pt x="306" y="236"/>
                </a:lnTo>
                <a:lnTo>
                  <a:pt x="306" y="218"/>
                </a:lnTo>
                <a:lnTo>
                  <a:pt x="304" y="202"/>
                </a:lnTo>
                <a:lnTo>
                  <a:pt x="300" y="186"/>
                </a:lnTo>
                <a:lnTo>
                  <a:pt x="296" y="172"/>
                </a:lnTo>
                <a:lnTo>
                  <a:pt x="292" y="158"/>
                </a:lnTo>
                <a:lnTo>
                  <a:pt x="284" y="144"/>
                </a:lnTo>
                <a:lnTo>
                  <a:pt x="278" y="130"/>
                </a:lnTo>
                <a:lnTo>
                  <a:pt x="270" y="118"/>
                </a:lnTo>
                <a:lnTo>
                  <a:pt x="270" y="118"/>
                </a:lnTo>
                <a:close/>
                <a:moveTo>
                  <a:pt x="228" y="310"/>
                </a:moveTo>
                <a:lnTo>
                  <a:pt x="266" y="310"/>
                </a:lnTo>
                <a:lnTo>
                  <a:pt x="266" y="310"/>
                </a:lnTo>
                <a:lnTo>
                  <a:pt x="274" y="292"/>
                </a:lnTo>
                <a:lnTo>
                  <a:pt x="278" y="274"/>
                </a:lnTo>
                <a:lnTo>
                  <a:pt x="282" y="254"/>
                </a:lnTo>
                <a:lnTo>
                  <a:pt x="282" y="236"/>
                </a:lnTo>
                <a:lnTo>
                  <a:pt x="282" y="236"/>
                </a:lnTo>
                <a:lnTo>
                  <a:pt x="282" y="214"/>
                </a:lnTo>
                <a:lnTo>
                  <a:pt x="278" y="194"/>
                </a:lnTo>
                <a:lnTo>
                  <a:pt x="272" y="174"/>
                </a:lnTo>
                <a:lnTo>
                  <a:pt x="264" y="156"/>
                </a:lnTo>
                <a:lnTo>
                  <a:pt x="236" y="156"/>
                </a:lnTo>
                <a:lnTo>
                  <a:pt x="236" y="156"/>
                </a:lnTo>
                <a:lnTo>
                  <a:pt x="216" y="146"/>
                </a:lnTo>
                <a:lnTo>
                  <a:pt x="200" y="134"/>
                </a:lnTo>
                <a:lnTo>
                  <a:pt x="186" y="120"/>
                </a:lnTo>
                <a:lnTo>
                  <a:pt x="174" y="104"/>
                </a:lnTo>
                <a:lnTo>
                  <a:pt x="164" y="88"/>
                </a:lnTo>
                <a:lnTo>
                  <a:pt x="156" y="68"/>
                </a:lnTo>
                <a:lnTo>
                  <a:pt x="150" y="48"/>
                </a:lnTo>
                <a:lnTo>
                  <a:pt x="148" y="28"/>
                </a:lnTo>
                <a:lnTo>
                  <a:pt x="148" y="28"/>
                </a:lnTo>
                <a:lnTo>
                  <a:pt x="146" y="22"/>
                </a:lnTo>
                <a:lnTo>
                  <a:pt x="144" y="16"/>
                </a:lnTo>
                <a:lnTo>
                  <a:pt x="138" y="8"/>
                </a:lnTo>
                <a:lnTo>
                  <a:pt x="128" y="2"/>
                </a:lnTo>
                <a:lnTo>
                  <a:pt x="122" y="0"/>
                </a:lnTo>
                <a:lnTo>
                  <a:pt x="116" y="0"/>
                </a:lnTo>
                <a:lnTo>
                  <a:pt x="116" y="0"/>
                </a:lnTo>
                <a:lnTo>
                  <a:pt x="110" y="0"/>
                </a:lnTo>
                <a:lnTo>
                  <a:pt x="104" y="2"/>
                </a:lnTo>
                <a:lnTo>
                  <a:pt x="96" y="10"/>
                </a:lnTo>
                <a:lnTo>
                  <a:pt x="90" y="20"/>
                </a:lnTo>
                <a:lnTo>
                  <a:pt x="88" y="24"/>
                </a:lnTo>
                <a:lnTo>
                  <a:pt x="88" y="32"/>
                </a:lnTo>
                <a:lnTo>
                  <a:pt x="88" y="32"/>
                </a:lnTo>
                <a:lnTo>
                  <a:pt x="90" y="56"/>
                </a:lnTo>
                <a:lnTo>
                  <a:pt x="96" y="80"/>
                </a:lnTo>
                <a:lnTo>
                  <a:pt x="104" y="102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30"/>
                </a:lnTo>
                <a:lnTo>
                  <a:pt x="112" y="136"/>
                </a:lnTo>
                <a:lnTo>
                  <a:pt x="108" y="140"/>
                </a:lnTo>
                <a:lnTo>
                  <a:pt x="102" y="144"/>
                </a:lnTo>
                <a:lnTo>
                  <a:pt x="28" y="144"/>
                </a:lnTo>
                <a:lnTo>
                  <a:pt x="28" y="144"/>
                </a:lnTo>
                <a:lnTo>
                  <a:pt x="16" y="146"/>
                </a:lnTo>
                <a:lnTo>
                  <a:pt x="8" y="152"/>
                </a:lnTo>
                <a:lnTo>
                  <a:pt x="2" y="160"/>
                </a:lnTo>
                <a:lnTo>
                  <a:pt x="0" y="170"/>
                </a:lnTo>
                <a:lnTo>
                  <a:pt x="0" y="170"/>
                </a:lnTo>
                <a:lnTo>
                  <a:pt x="2" y="180"/>
                </a:lnTo>
                <a:lnTo>
                  <a:pt x="8" y="190"/>
                </a:lnTo>
                <a:lnTo>
                  <a:pt x="16" y="194"/>
                </a:lnTo>
                <a:lnTo>
                  <a:pt x="24" y="198"/>
                </a:lnTo>
                <a:lnTo>
                  <a:pt x="24" y="198"/>
                </a:lnTo>
                <a:lnTo>
                  <a:pt x="14" y="200"/>
                </a:lnTo>
                <a:lnTo>
                  <a:pt x="6" y="206"/>
                </a:lnTo>
                <a:lnTo>
                  <a:pt x="2" y="214"/>
                </a:lnTo>
                <a:lnTo>
                  <a:pt x="0" y="224"/>
                </a:lnTo>
                <a:lnTo>
                  <a:pt x="0" y="224"/>
                </a:lnTo>
                <a:lnTo>
                  <a:pt x="2" y="236"/>
                </a:lnTo>
                <a:lnTo>
                  <a:pt x="8" y="244"/>
                </a:lnTo>
                <a:lnTo>
                  <a:pt x="16" y="250"/>
                </a:lnTo>
                <a:lnTo>
                  <a:pt x="26" y="252"/>
                </a:lnTo>
                <a:lnTo>
                  <a:pt x="28" y="252"/>
                </a:lnTo>
                <a:lnTo>
                  <a:pt x="28" y="252"/>
                </a:lnTo>
                <a:lnTo>
                  <a:pt x="20" y="256"/>
                </a:lnTo>
                <a:lnTo>
                  <a:pt x="12" y="262"/>
                </a:lnTo>
                <a:lnTo>
                  <a:pt x="8" y="270"/>
                </a:lnTo>
                <a:lnTo>
                  <a:pt x="6" y="280"/>
                </a:lnTo>
                <a:lnTo>
                  <a:pt x="6" y="280"/>
                </a:lnTo>
                <a:lnTo>
                  <a:pt x="8" y="290"/>
                </a:lnTo>
                <a:lnTo>
                  <a:pt x="14" y="298"/>
                </a:lnTo>
                <a:lnTo>
                  <a:pt x="22" y="304"/>
                </a:lnTo>
                <a:lnTo>
                  <a:pt x="32" y="306"/>
                </a:lnTo>
                <a:lnTo>
                  <a:pt x="44" y="306"/>
                </a:lnTo>
                <a:lnTo>
                  <a:pt x="44" y="306"/>
                </a:lnTo>
                <a:lnTo>
                  <a:pt x="36" y="314"/>
                </a:lnTo>
                <a:lnTo>
                  <a:pt x="34" y="320"/>
                </a:lnTo>
                <a:lnTo>
                  <a:pt x="34" y="326"/>
                </a:lnTo>
                <a:lnTo>
                  <a:pt x="34" y="326"/>
                </a:lnTo>
                <a:lnTo>
                  <a:pt x="36" y="334"/>
                </a:lnTo>
                <a:lnTo>
                  <a:pt x="42" y="342"/>
                </a:lnTo>
                <a:lnTo>
                  <a:pt x="48" y="348"/>
                </a:lnTo>
                <a:lnTo>
                  <a:pt x="58" y="350"/>
                </a:lnTo>
                <a:lnTo>
                  <a:pt x="142" y="350"/>
                </a:lnTo>
                <a:lnTo>
                  <a:pt x="142" y="350"/>
                </a:lnTo>
                <a:lnTo>
                  <a:pt x="144" y="350"/>
                </a:lnTo>
                <a:lnTo>
                  <a:pt x="144" y="350"/>
                </a:lnTo>
                <a:lnTo>
                  <a:pt x="148" y="350"/>
                </a:lnTo>
                <a:lnTo>
                  <a:pt x="148" y="350"/>
                </a:lnTo>
                <a:lnTo>
                  <a:pt x="160" y="348"/>
                </a:lnTo>
                <a:lnTo>
                  <a:pt x="172" y="346"/>
                </a:lnTo>
                <a:lnTo>
                  <a:pt x="182" y="344"/>
                </a:lnTo>
                <a:lnTo>
                  <a:pt x="194" y="338"/>
                </a:lnTo>
                <a:lnTo>
                  <a:pt x="204" y="332"/>
                </a:lnTo>
                <a:lnTo>
                  <a:pt x="212" y="326"/>
                </a:lnTo>
                <a:lnTo>
                  <a:pt x="220" y="318"/>
                </a:lnTo>
                <a:lnTo>
                  <a:pt x="228" y="310"/>
                </a:lnTo>
                <a:lnTo>
                  <a:pt x="228" y="3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val 170"/>
          <p:cNvSpPr/>
          <p:nvPr/>
        </p:nvSpPr>
        <p:spPr bwMode="ltGray">
          <a:xfrm>
            <a:off x="4113625" y="2729844"/>
            <a:ext cx="2489522" cy="2489520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</a:t>
            </a:r>
          </a:p>
        </p:txBody>
      </p:sp>
      <p:sp>
        <p:nvSpPr>
          <p:cNvPr id="34" name="Freeform 124"/>
          <p:cNvSpPr>
            <a:spLocks noEditPoints="1"/>
          </p:cNvSpPr>
          <p:nvPr/>
        </p:nvSpPr>
        <p:spPr bwMode="auto">
          <a:xfrm>
            <a:off x="5098654" y="3349030"/>
            <a:ext cx="546778" cy="562858"/>
          </a:xfrm>
          <a:custGeom>
            <a:avLst/>
            <a:gdLst>
              <a:gd name="T0" fmla="*/ 844 w 1188"/>
              <a:gd name="T1" fmla="*/ 647 h 1225"/>
              <a:gd name="T2" fmla="*/ 875 w 1188"/>
              <a:gd name="T3" fmla="*/ 568 h 1225"/>
              <a:gd name="T4" fmla="*/ 890 w 1188"/>
              <a:gd name="T5" fmla="*/ 482 h 1225"/>
              <a:gd name="T6" fmla="*/ 890 w 1188"/>
              <a:gd name="T7" fmla="*/ 401 h 1225"/>
              <a:gd name="T8" fmla="*/ 866 w 1188"/>
              <a:gd name="T9" fmla="*/ 293 h 1225"/>
              <a:gd name="T10" fmla="*/ 816 w 1188"/>
              <a:gd name="T11" fmla="*/ 197 h 1225"/>
              <a:gd name="T12" fmla="*/ 746 w 1188"/>
              <a:gd name="T13" fmla="*/ 116 h 1225"/>
              <a:gd name="T14" fmla="*/ 658 w 1188"/>
              <a:gd name="T15" fmla="*/ 54 h 1225"/>
              <a:gd name="T16" fmla="*/ 558 w 1188"/>
              <a:gd name="T17" fmla="*/ 14 h 1225"/>
              <a:gd name="T18" fmla="*/ 446 w 1188"/>
              <a:gd name="T19" fmla="*/ 0 h 1225"/>
              <a:gd name="T20" fmla="*/ 357 w 1188"/>
              <a:gd name="T21" fmla="*/ 8 h 1225"/>
              <a:gd name="T22" fmla="*/ 253 w 1188"/>
              <a:gd name="T23" fmla="*/ 44 h 1225"/>
              <a:gd name="T24" fmla="*/ 163 w 1188"/>
              <a:gd name="T25" fmla="*/ 102 h 1225"/>
              <a:gd name="T26" fmla="*/ 89 w 1188"/>
              <a:gd name="T27" fmla="*/ 180 h 1225"/>
              <a:gd name="T28" fmla="*/ 35 w 1188"/>
              <a:gd name="T29" fmla="*/ 273 h 1225"/>
              <a:gd name="T30" fmla="*/ 6 w 1188"/>
              <a:gd name="T31" fmla="*/ 378 h 1225"/>
              <a:gd name="T32" fmla="*/ 0 w 1188"/>
              <a:gd name="T33" fmla="*/ 469 h 1225"/>
              <a:gd name="T34" fmla="*/ 20 w 1188"/>
              <a:gd name="T35" fmla="*/ 579 h 1225"/>
              <a:gd name="T36" fmla="*/ 64 w 1188"/>
              <a:gd name="T37" fmla="*/ 677 h 1225"/>
              <a:gd name="T38" fmla="*/ 130 w 1188"/>
              <a:gd name="T39" fmla="*/ 762 h 1225"/>
              <a:gd name="T40" fmla="*/ 215 w 1188"/>
              <a:gd name="T41" fmla="*/ 828 h 1225"/>
              <a:gd name="T42" fmla="*/ 314 w 1188"/>
              <a:gd name="T43" fmla="*/ 873 h 1225"/>
              <a:gd name="T44" fmla="*/ 423 w 1188"/>
              <a:gd name="T45" fmla="*/ 892 h 1225"/>
              <a:gd name="T46" fmla="*/ 530 w 1188"/>
              <a:gd name="T47" fmla="*/ 883 h 1225"/>
              <a:gd name="T48" fmla="*/ 658 w 1188"/>
              <a:gd name="T49" fmla="*/ 836 h 1225"/>
              <a:gd name="T50" fmla="*/ 1042 w 1188"/>
              <a:gd name="T51" fmla="*/ 1213 h 1225"/>
              <a:gd name="T52" fmla="*/ 1089 w 1188"/>
              <a:gd name="T53" fmla="*/ 1225 h 1225"/>
              <a:gd name="T54" fmla="*/ 1134 w 1188"/>
              <a:gd name="T55" fmla="*/ 1213 h 1225"/>
              <a:gd name="T56" fmla="*/ 1166 w 1188"/>
              <a:gd name="T57" fmla="*/ 1188 h 1225"/>
              <a:gd name="T58" fmla="*/ 1186 w 1188"/>
              <a:gd name="T59" fmla="*/ 1145 h 1225"/>
              <a:gd name="T60" fmla="*/ 1184 w 1188"/>
              <a:gd name="T61" fmla="*/ 1097 h 1225"/>
              <a:gd name="T62" fmla="*/ 1159 w 1188"/>
              <a:gd name="T63" fmla="*/ 1056 h 1225"/>
              <a:gd name="T64" fmla="*/ 150 w 1188"/>
              <a:gd name="T65" fmla="*/ 416 h 1225"/>
              <a:gd name="T66" fmla="*/ 167 w 1188"/>
              <a:gd name="T67" fmla="*/ 343 h 1225"/>
              <a:gd name="T68" fmla="*/ 200 w 1188"/>
              <a:gd name="T69" fmla="*/ 280 h 1225"/>
              <a:gd name="T70" fmla="*/ 246 w 1188"/>
              <a:gd name="T71" fmla="*/ 226 h 1225"/>
              <a:gd name="T72" fmla="*/ 305 w 1188"/>
              <a:gd name="T73" fmla="*/ 185 h 1225"/>
              <a:gd name="T74" fmla="*/ 372 w 1188"/>
              <a:gd name="T75" fmla="*/ 158 h 1225"/>
              <a:gd name="T76" fmla="*/ 446 w 1188"/>
              <a:gd name="T77" fmla="*/ 148 h 1225"/>
              <a:gd name="T78" fmla="*/ 507 w 1188"/>
              <a:gd name="T79" fmla="*/ 155 h 1225"/>
              <a:gd name="T80" fmla="*/ 575 w 1188"/>
              <a:gd name="T81" fmla="*/ 178 h 1225"/>
              <a:gd name="T82" fmla="*/ 636 w 1188"/>
              <a:gd name="T83" fmla="*/ 217 h 1225"/>
              <a:gd name="T84" fmla="*/ 684 w 1188"/>
              <a:gd name="T85" fmla="*/ 269 h 1225"/>
              <a:gd name="T86" fmla="*/ 720 w 1188"/>
              <a:gd name="T87" fmla="*/ 330 h 1225"/>
              <a:gd name="T88" fmla="*/ 740 w 1188"/>
              <a:gd name="T89" fmla="*/ 401 h 1225"/>
              <a:gd name="T90" fmla="*/ 743 w 1188"/>
              <a:gd name="T91" fmla="*/ 462 h 1225"/>
              <a:gd name="T92" fmla="*/ 730 w 1188"/>
              <a:gd name="T93" fmla="*/ 534 h 1225"/>
              <a:gd name="T94" fmla="*/ 701 w 1188"/>
              <a:gd name="T95" fmla="*/ 600 h 1225"/>
              <a:gd name="T96" fmla="*/ 656 w 1188"/>
              <a:gd name="T97" fmla="*/ 656 h 1225"/>
              <a:gd name="T98" fmla="*/ 600 w 1188"/>
              <a:gd name="T99" fmla="*/ 700 h 1225"/>
              <a:gd name="T100" fmla="*/ 535 w 1188"/>
              <a:gd name="T101" fmla="*/ 729 h 1225"/>
              <a:gd name="T102" fmla="*/ 461 w 1188"/>
              <a:gd name="T103" fmla="*/ 742 h 1225"/>
              <a:gd name="T104" fmla="*/ 401 w 1188"/>
              <a:gd name="T105" fmla="*/ 740 h 1225"/>
              <a:gd name="T106" fmla="*/ 331 w 1188"/>
              <a:gd name="T107" fmla="*/ 720 h 1225"/>
              <a:gd name="T108" fmla="*/ 268 w 1188"/>
              <a:gd name="T109" fmla="*/ 684 h 1225"/>
              <a:gd name="T110" fmla="*/ 217 w 1188"/>
              <a:gd name="T111" fmla="*/ 635 h 1225"/>
              <a:gd name="T112" fmla="*/ 178 w 1188"/>
              <a:gd name="T113" fmla="*/ 574 h 1225"/>
              <a:gd name="T114" fmla="*/ 155 w 1188"/>
              <a:gd name="T115" fmla="*/ 506 h 1225"/>
              <a:gd name="T116" fmla="*/ 149 w 1188"/>
              <a:gd name="T117" fmla="*/ 446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88" h="1225">
                <a:moveTo>
                  <a:pt x="1159" y="1056"/>
                </a:moveTo>
                <a:lnTo>
                  <a:pt x="808" y="705"/>
                </a:lnTo>
                <a:lnTo>
                  <a:pt x="808" y="705"/>
                </a:lnTo>
                <a:lnTo>
                  <a:pt x="826" y="676"/>
                </a:lnTo>
                <a:lnTo>
                  <a:pt x="844" y="647"/>
                </a:lnTo>
                <a:lnTo>
                  <a:pt x="851" y="632"/>
                </a:lnTo>
                <a:lnTo>
                  <a:pt x="858" y="617"/>
                </a:lnTo>
                <a:lnTo>
                  <a:pt x="864" y="600"/>
                </a:lnTo>
                <a:lnTo>
                  <a:pt x="870" y="584"/>
                </a:lnTo>
                <a:lnTo>
                  <a:pt x="875" y="568"/>
                </a:lnTo>
                <a:lnTo>
                  <a:pt x="880" y="552"/>
                </a:lnTo>
                <a:lnTo>
                  <a:pt x="883" y="534"/>
                </a:lnTo>
                <a:lnTo>
                  <a:pt x="886" y="517"/>
                </a:lnTo>
                <a:lnTo>
                  <a:pt x="889" y="500"/>
                </a:lnTo>
                <a:lnTo>
                  <a:pt x="890" y="482"/>
                </a:lnTo>
                <a:lnTo>
                  <a:pt x="892" y="464"/>
                </a:lnTo>
                <a:lnTo>
                  <a:pt x="893" y="446"/>
                </a:lnTo>
                <a:lnTo>
                  <a:pt x="893" y="446"/>
                </a:lnTo>
                <a:lnTo>
                  <a:pt x="892" y="424"/>
                </a:lnTo>
                <a:lnTo>
                  <a:pt x="890" y="401"/>
                </a:lnTo>
                <a:lnTo>
                  <a:pt x="887" y="378"/>
                </a:lnTo>
                <a:lnTo>
                  <a:pt x="883" y="357"/>
                </a:lnTo>
                <a:lnTo>
                  <a:pt x="879" y="335"/>
                </a:lnTo>
                <a:lnTo>
                  <a:pt x="872" y="313"/>
                </a:lnTo>
                <a:lnTo>
                  <a:pt x="866" y="293"/>
                </a:lnTo>
                <a:lnTo>
                  <a:pt x="857" y="273"/>
                </a:lnTo>
                <a:lnTo>
                  <a:pt x="848" y="252"/>
                </a:lnTo>
                <a:lnTo>
                  <a:pt x="838" y="234"/>
                </a:lnTo>
                <a:lnTo>
                  <a:pt x="828" y="214"/>
                </a:lnTo>
                <a:lnTo>
                  <a:pt x="816" y="197"/>
                </a:lnTo>
                <a:lnTo>
                  <a:pt x="804" y="180"/>
                </a:lnTo>
                <a:lnTo>
                  <a:pt x="791" y="162"/>
                </a:lnTo>
                <a:lnTo>
                  <a:pt x="777" y="146"/>
                </a:lnTo>
                <a:lnTo>
                  <a:pt x="761" y="131"/>
                </a:lnTo>
                <a:lnTo>
                  <a:pt x="746" y="116"/>
                </a:lnTo>
                <a:lnTo>
                  <a:pt x="730" y="102"/>
                </a:lnTo>
                <a:lnTo>
                  <a:pt x="713" y="89"/>
                </a:lnTo>
                <a:lnTo>
                  <a:pt x="695" y="77"/>
                </a:lnTo>
                <a:lnTo>
                  <a:pt x="678" y="65"/>
                </a:lnTo>
                <a:lnTo>
                  <a:pt x="658" y="54"/>
                </a:lnTo>
                <a:lnTo>
                  <a:pt x="640" y="44"/>
                </a:lnTo>
                <a:lnTo>
                  <a:pt x="619" y="36"/>
                </a:lnTo>
                <a:lnTo>
                  <a:pt x="600" y="27"/>
                </a:lnTo>
                <a:lnTo>
                  <a:pt x="579" y="20"/>
                </a:lnTo>
                <a:lnTo>
                  <a:pt x="558" y="14"/>
                </a:lnTo>
                <a:lnTo>
                  <a:pt x="536" y="8"/>
                </a:lnTo>
                <a:lnTo>
                  <a:pt x="514" y="5"/>
                </a:lnTo>
                <a:lnTo>
                  <a:pt x="491" y="2"/>
                </a:lnTo>
                <a:lnTo>
                  <a:pt x="469" y="1"/>
                </a:lnTo>
                <a:lnTo>
                  <a:pt x="446" y="0"/>
                </a:lnTo>
                <a:lnTo>
                  <a:pt x="446" y="0"/>
                </a:lnTo>
                <a:lnTo>
                  <a:pt x="423" y="1"/>
                </a:lnTo>
                <a:lnTo>
                  <a:pt x="400" y="2"/>
                </a:lnTo>
                <a:lnTo>
                  <a:pt x="379" y="5"/>
                </a:lnTo>
                <a:lnTo>
                  <a:pt x="357" y="8"/>
                </a:lnTo>
                <a:lnTo>
                  <a:pt x="335" y="14"/>
                </a:lnTo>
                <a:lnTo>
                  <a:pt x="314" y="20"/>
                </a:lnTo>
                <a:lnTo>
                  <a:pt x="293" y="27"/>
                </a:lnTo>
                <a:lnTo>
                  <a:pt x="272" y="36"/>
                </a:lnTo>
                <a:lnTo>
                  <a:pt x="253" y="44"/>
                </a:lnTo>
                <a:lnTo>
                  <a:pt x="233" y="54"/>
                </a:lnTo>
                <a:lnTo>
                  <a:pt x="215" y="65"/>
                </a:lnTo>
                <a:lnTo>
                  <a:pt x="197" y="77"/>
                </a:lnTo>
                <a:lnTo>
                  <a:pt x="179" y="89"/>
                </a:lnTo>
                <a:lnTo>
                  <a:pt x="163" y="102"/>
                </a:lnTo>
                <a:lnTo>
                  <a:pt x="147" y="116"/>
                </a:lnTo>
                <a:lnTo>
                  <a:pt x="130" y="131"/>
                </a:lnTo>
                <a:lnTo>
                  <a:pt x="116" y="146"/>
                </a:lnTo>
                <a:lnTo>
                  <a:pt x="102" y="162"/>
                </a:lnTo>
                <a:lnTo>
                  <a:pt x="89" y="180"/>
                </a:lnTo>
                <a:lnTo>
                  <a:pt x="76" y="197"/>
                </a:lnTo>
                <a:lnTo>
                  <a:pt x="64" y="214"/>
                </a:lnTo>
                <a:lnTo>
                  <a:pt x="55" y="234"/>
                </a:lnTo>
                <a:lnTo>
                  <a:pt x="44" y="252"/>
                </a:lnTo>
                <a:lnTo>
                  <a:pt x="35" y="273"/>
                </a:lnTo>
                <a:lnTo>
                  <a:pt x="27" y="293"/>
                </a:lnTo>
                <a:lnTo>
                  <a:pt x="20" y="313"/>
                </a:lnTo>
                <a:lnTo>
                  <a:pt x="14" y="335"/>
                </a:lnTo>
                <a:lnTo>
                  <a:pt x="9" y="357"/>
                </a:lnTo>
                <a:lnTo>
                  <a:pt x="6" y="378"/>
                </a:lnTo>
                <a:lnTo>
                  <a:pt x="2" y="401"/>
                </a:lnTo>
                <a:lnTo>
                  <a:pt x="0" y="424"/>
                </a:lnTo>
                <a:lnTo>
                  <a:pt x="0" y="446"/>
                </a:lnTo>
                <a:lnTo>
                  <a:pt x="0" y="446"/>
                </a:lnTo>
                <a:lnTo>
                  <a:pt x="0" y="469"/>
                </a:lnTo>
                <a:lnTo>
                  <a:pt x="2" y="492"/>
                </a:lnTo>
                <a:lnTo>
                  <a:pt x="6" y="514"/>
                </a:lnTo>
                <a:lnTo>
                  <a:pt x="9" y="536"/>
                </a:lnTo>
                <a:lnTo>
                  <a:pt x="14" y="557"/>
                </a:lnTo>
                <a:lnTo>
                  <a:pt x="20" y="579"/>
                </a:lnTo>
                <a:lnTo>
                  <a:pt x="27" y="599"/>
                </a:lnTo>
                <a:lnTo>
                  <a:pt x="35" y="620"/>
                </a:lnTo>
                <a:lnTo>
                  <a:pt x="44" y="639"/>
                </a:lnTo>
                <a:lnTo>
                  <a:pt x="55" y="659"/>
                </a:lnTo>
                <a:lnTo>
                  <a:pt x="64" y="677"/>
                </a:lnTo>
                <a:lnTo>
                  <a:pt x="76" y="696"/>
                </a:lnTo>
                <a:lnTo>
                  <a:pt x="89" y="713"/>
                </a:lnTo>
                <a:lnTo>
                  <a:pt x="102" y="729"/>
                </a:lnTo>
                <a:lnTo>
                  <a:pt x="116" y="746"/>
                </a:lnTo>
                <a:lnTo>
                  <a:pt x="130" y="762"/>
                </a:lnTo>
                <a:lnTo>
                  <a:pt x="147" y="776"/>
                </a:lnTo>
                <a:lnTo>
                  <a:pt x="163" y="790"/>
                </a:lnTo>
                <a:lnTo>
                  <a:pt x="179" y="803"/>
                </a:lnTo>
                <a:lnTo>
                  <a:pt x="197" y="816"/>
                </a:lnTo>
                <a:lnTo>
                  <a:pt x="215" y="828"/>
                </a:lnTo>
                <a:lnTo>
                  <a:pt x="233" y="838"/>
                </a:lnTo>
                <a:lnTo>
                  <a:pt x="253" y="849"/>
                </a:lnTo>
                <a:lnTo>
                  <a:pt x="272" y="857"/>
                </a:lnTo>
                <a:lnTo>
                  <a:pt x="293" y="865"/>
                </a:lnTo>
                <a:lnTo>
                  <a:pt x="314" y="873"/>
                </a:lnTo>
                <a:lnTo>
                  <a:pt x="335" y="878"/>
                </a:lnTo>
                <a:lnTo>
                  <a:pt x="357" y="883"/>
                </a:lnTo>
                <a:lnTo>
                  <a:pt x="379" y="887"/>
                </a:lnTo>
                <a:lnTo>
                  <a:pt x="400" y="890"/>
                </a:lnTo>
                <a:lnTo>
                  <a:pt x="423" y="892"/>
                </a:lnTo>
                <a:lnTo>
                  <a:pt x="446" y="892"/>
                </a:lnTo>
                <a:lnTo>
                  <a:pt x="446" y="892"/>
                </a:lnTo>
                <a:lnTo>
                  <a:pt x="475" y="891"/>
                </a:lnTo>
                <a:lnTo>
                  <a:pt x="503" y="889"/>
                </a:lnTo>
                <a:lnTo>
                  <a:pt x="530" y="883"/>
                </a:lnTo>
                <a:lnTo>
                  <a:pt x="558" y="877"/>
                </a:lnTo>
                <a:lnTo>
                  <a:pt x="584" y="869"/>
                </a:lnTo>
                <a:lnTo>
                  <a:pt x="610" y="860"/>
                </a:lnTo>
                <a:lnTo>
                  <a:pt x="635" y="849"/>
                </a:lnTo>
                <a:lnTo>
                  <a:pt x="658" y="836"/>
                </a:lnTo>
                <a:lnTo>
                  <a:pt x="1018" y="1196"/>
                </a:lnTo>
                <a:lnTo>
                  <a:pt x="1018" y="1196"/>
                </a:lnTo>
                <a:lnTo>
                  <a:pt x="1026" y="1202"/>
                </a:lnTo>
                <a:lnTo>
                  <a:pt x="1035" y="1209"/>
                </a:lnTo>
                <a:lnTo>
                  <a:pt x="1042" y="1213"/>
                </a:lnTo>
                <a:lnTo>
                  <a:pt x="1052" y="1217"/>
                </a:lnTo>
                <a:lnTo>
                  <a:pt x="1061" y="1221"/>
                </a:lnTo>
                <a:lnTo>
                  <a:pt x="1069" y="1223"/>
                </a:lnTo>
                <a:lnTo>
                  <a:pt x="1079" y="1225"/>
                </a:lnTo>
                <a:lnTo>
                  <a:pt x="1089" y="1225"/>
                </a:lnTo>
                <a:lnTo>
                  <a:pt x="1099" y="1225"/>
                </a:lnTo>
                <a:lnTo>
                  <a:pt x="1107" y="1223"/>
                </a:lnTo>
                <a:lnTo>
                  <a:pt x="1117" y="1221"/>
                </a:lnTo>
                <a:lnTo>
                  <a:pt x="1126" y="1217"/>
                </a:lnTo>
                <a:lnTo>
                  <a:pt x="1134" y="1213"/>
                </a:lnTo>
                <a:lnTo>
                  <a:pt x="1143" y="1209"/>
                </a:lnTo>
                <a:lnTo>
                  <a:pt x="1152" y="1202"/>
                </a:lnTo>
                <a:lnTo>
                  <a:pt x="1159" y="1196"/>
                </a:lnTo>
                <a:lnTo>
                  <a:pt x="1159" y="1196"/>
                </a:lnTo>
                <a:lnTo>
                  <a:pt x="1166" y="1188"/>
                </a:lnTo>
                <a:lnTo>
                  <a:pt x="1171" y="1181"/>
                </a:lnTo>
                <a:lnTo>
                  <a:pt x="1177" y="1172"/>
                </a:lnTo>
                <a:lnTo>
                  <a:pt x="1181" y="1163"/>
                </a:lnTo>
                <a:lnTo>
                  <a:pt x="1184" y="1154"/>
                </a:lnTo>
                <a:lnTo>
                  <a:pt x="1186" y="1145"/>
                </a:lnTo>
                <a:lnTo>
                  <a:pt x="1188" y="1135"/>
                </a:lnTo>
                <a:lnTo>
                  <a:pt x="1188" y="1126"/>
                </a:lnTo>
                <a:lnTo>
                  <a:pt x="1188" y="1117"/>
                </a:lnTo>
                <a:lnTo>
                  <a:pt x="1186" y="1107"/>
                </a:lnTo>
                <a:lnTo>
                  <a:pt x="1184" y="1097"/>
                </a:lnTo>
                <a:lnTo>
                  <a:pt x="1181" y="1088"/>
                </a:lnTo>
                <a:lnTo>
                  <a:pt x="1177" y="1080"/>
                </a:lnTo>
                <a:lnTo>
                  <a:pt x="1171" y="1071"/>
                </a:lnTo>
                <a:lnTo>
                  <a:pt x="1166" y="1063"/>
                </a:lnTo>
                <a:lnTo>
                  <a:pt x="1159" y="1056"/>
                </a:lnTo>
                <a:lnTo>
                  <a:pt x="1159" y="1056"/>
                </a:lnTo>
                <a:close/>
                <a:moveTo>
                  <a:pt x="149" y="446"/>
                </a:moveTo>
                <a:lnTo>
                  <a:pt x="149" y="446"/>
                </a:lnTo>
                <a:lnTo>
                  <a:pt x="149" y="431"/>
                </a:lnTo>
                <a:lnTo>
                  <a:pt x="150" y="416"/>
                </a:lnTo>
                <a:lnTo>
                  <a:pt x="152" y="401"/>
                </a:lnTo>
                <a:lnTo>
                  <a:pt x="155" y="386"/>
                </a:lnTo>
                <a:lnTo>
                  <a:pt x="159" y="372"/>
                </a:lnTo>
                <a:lnTo>
                  <a:pt x="162" y="358"/>
                </a:lnTo>
                <a:lnTo>
                  <a:pt x="167" y="343"/>
                </a:lnTo>
                <a:lnTo>
                  <a:pt x="173" y="330"/>
                </a:lnTo>
                <a:lnTo>
                  <a:pt x="178" y="317"/>
                </a:lnTo>
                <a:lnTo>
                  <a:pt x="185" y="304"/>
                </a:lnTo>
                <a:lnTo>
                  <a:pt x="192" y="293"/>
                </a:lnTo>
                <a:lnTo>
                  <a:pt x="200" y="280"/>
                </a:lnTo>
                <a:lnTo>
                  <a:pt x="208" y="269"/>
                </a:lnTo>
                <a:lnTo>
                  <a:pt x="217" y="257"/>
                </a:lnTo>
                <a:lnTo>
                  <a:pt x="226" y="246"/>
                </a:lnTo>
                <a:lnTo>
                  <a:pt x="236" y="236"/>
                </a:lnTo>
                <a:lnTo>
                  <a:pt x="246" y="226"/>
                </a:lnTo>
                <a:lnTo>
                  <a:pt x="257" y="217"/>
                </a:lnTo>
                <a:lnTo>
                  <a:pt x="268" y="208"/>
                </a:lnTo>
                <a:lnTo>
                  <a:pt x="280" y="199"/>
                </a:lnTo>
                <a:lnTo>
                  <a:pt x="292" y="192"/>
                </a:lnTo>
                <a:lnTo>
                  <a:pt x="305" y="185"/>
                </a:lnTo>
                <a:lnTo>
                  <a:pt x="317" y="178"/>
                </a:lnTo>
                <a:lnTo>
                  <a:pt x="331" y="172"/>
                </a:lnTo>
                <a:lnTo>
                  <a:pt x="344" y="167"/>
                </a:lnTo>
                <a:lnTo>
                  <a:pt x="358" y="162"/>
                </a:lnTo>
                <a:lnTo>
                  <a:pt x="372" y="158"/>
                </a:lnTo>
                <a:lnTo>
                  <a:pt x="386" y="155"/>
                </a:lnTo>
                <a:lnTo>
                  <a:pt x="401" y="153"/>
                </a:lnTo>
                <a:lnTo>
                  <a:pt x="416" y="151"/>
                </a:lnTo>
                <a:lnTo>
                  <a:pt x="431" y="149"/>
                </a:lnTo>
                <a:lnTo>
                  <a:pt x="446" y="148"/>
                </a:lnTo>
                <a:lnTo>
                  <a:pt x="446" y="148"/>
                </a:lnTo>
                <a:lnTo>
                  <a:pt x="461" y="149"/>
                </a:lnTo>
                <a:lnTo>
                  <a:pt x="476" y="151"/>
                </a:lnTo>
                <a:lnTo>
                  <a:pt x="491" y="153"/>
                </a:lnTo>
                <a:lnTo>
                  <a:pt x="507" y="155"/>
                </a:lnTo>
                <a:lnTo>
                  <a:pt x="521" y="158"/>
                </a:lnTo>
                <a:lnTo>
                  <a:pt x="535" y="162"/>
                </a:lnTo>
                <a:lnTo>
                  <a:pt x="549" y="167"/>
                </a:lnTo>
                <a:lnTo>
                  <a:pt x="562" y="172"/>
                </a:lnTo>
                <a:lnTo>
                  <a:pt x="575" y="178"/>
                </a:lnTo>
                <a:lnTo>
                  <a:pt x="588" y="185"/>
                </a:lnTo>
                <a:lnTo>
                  <a:pt x="600" y="192"/>
                </a:lnTo>
                <a:lnTo>
                  <a:pt x="613" y="199"/>
                </a:lnTo>
                <a:lnTo>
                  <a:pt x="624" y="208"/>
                </a:lnTo>
                <a:lnTo>
                  <a:pt x="636" y="217"/>
                </a:lnTo>
                <a:lnTo>
                  <a:pt x="647" y="226"/>
                </a:lnTo>
                <a:lnTo>
                  <a:pt x="656" y="236"/>
                </a:lnTo>
                <a:lnTo>
                  <a:pt x="666" y="246"/>
                </a:lnTo>
                <a:lnTo>
                  <a:pt x="676" y="257"/>
                </a:lnTo>
                <a:lnTo>
                  <a:pt x="684" y="269"/>
                </a:lnTo>
                <a:lnTo>
                  <a:pt x="693" y="280"/>
                </a:lnTo>
                <a:lnTo>
                  <a:pt x="701" y="293"/>
                </a:lnTo>
                <a:lnTo>
                  <a:pt x="707" y="304"/>
                </a:lnTo>
                <a:lnTo>
                  <a:pt x="715" y="317"/>
                </a:lnTo>
                <a:lnTo>
                  <a:pt x="720" y="330"/>
                </a:lnTo>
                <a:lnTo>
                  <a:pt x="726" y="343"/>
                </a:lnTo>
                <a:lnTo>
                  <a:pt x="730" y="358"/>
                </a:lnTo>
                <a:lnTo>
                  <a:pt x="734" y="372"/>
                </a:lnTo>
                <a:lnTo>
                  <a:pt x="738" y="386"/>
                </a:lnTo>
                <a:lnTo>
                  <a:pt x="740" y="401"/>
                </a:lnTo>
                <a:lnTo>
                  <a:pt x="742" y="416"/>
                </a:lnTo>
                <a:lnTo>
                  <a:pt x="743" y="431"/>
                </a:lnTo>
                <a:lnTo>
                  <a:pt x="744" y="446"/>
                </a:lnTo>
                <a:lnTo>
                  <a:pt x="744" y="446"/>
                </a:lnTo>
                <a:lnTo>
                  <a:pt x="743" y="462"/>
                </a:lnTo>
                <a:lnTo>
                  <a:pt x="742" y="477"/>
                </a:lnTo>
                <a:lnTo>
                  <a:pt x="740" y="491"/>
                </a:lnTo>
                <a:lnTo>
                  <a:pt x="738" y="506"/>
                </a:lnTo>
                <a:lnTo>
                  <a:pt x="734" y="520"/>
                </a:lnTo>
                <a:lnTo>
                  <a:pt x="730" y="534"/>
                </a:lnTo>
                <a:lnTo>
                  <a:pt x="726" y="548"/>
                </a:lnTo>
                <a:lnTo>
                  <a:pt x="720" y="561"/>
                </a:lnTo>
                <a:lnTo>
                  <a:pt x="715" y="574"/>
                </a:lnTo>
                <a:lnTo>
                  <a:pt x="707" y="587"/>
                </a:lnTo>
                <a:lnTo>
                  <a:pt x="701" y="600"/>
                </a:lnTo>
                <a:lnTo>
                  <a:pt x="693" y="612"/>
                </a:lnTo>
                <a:lnTo>
                  <a:pt x="684" y="624"/>
                </a:lnTo>
                <a:lnTo>
                  <a:pt x="676" y="635"/>
                </a:lnTo>
                <a:lnTo>
                  <a:pt x="666" y="646"/>
                </a:lnTo>
                <a:lnTo>
                  <a:pt x="656" y="656"/>
                </a:lnTo>
                <a:lnTo>
                  <a:pt x="647" y="667"/>
                </a:lnTo>
                <a:lnTo>
                  <a:pt x="636" y="675"/>
                </a:lnTo>
                <a:lnTo>
                  <a:pt x="624" y="684"/>
                </a:lnTo>
                <a:lnTo>
                  <a:pt x="613" y="693"/>
                </a:lnTo>
                <a:lnTo>
                  <a:pt x="600" y="700"/>
                </a:lnTo>
                <a:lnTo>
                  <a:pt x="588" y="708"/>
                </a:lnTo>
                <a:lnTo>
                  <a:pt x="575" y="714"/>
                </a:lnTo>
                <a:lnTo>
                  <a:pt x="562" y="720"/>
                </a:lnTo>
                <a:lnTo>
                  <a:pt x="549" y="725"/>
                </a:lnTo>
                <a:lnTo>
                  <a:pt x="535" y="729"/>
                </a:lnTo>
                <a:lnTo>
                  <a:pt x="521" y="734"/>
                </a:lnTo>
                <a:lnTo>
                  <a:pt x="507" y="737"/>
                </a:lnTo>
                <a:lnTo>
                  <a:pt x="491" y="740"/>
                </a:lnTo>
                <a:lnTo>
                  <a:pt x="476" y="741"/>
                </a:lnTo>
                <a:lnTo>
                  <a:pt x="461" y="742"/>
                </a:lnTo>
                <a:lnTo>
                  <a:pt x="446" y="744"/>
                </a:lnTo>
                <a:lnTo>
                  <a:pt x="446" y="744"/>
                </a:lnTo>
                <a:lnTo>
                  <a:pt x="431" y="742"/>
                </a:lnTo>
                <a:lnTo>
                  <a:pt x="416" y="741"/>
                </a:lnTo>
                <a:lnTo>
                  <a:pt x="401" y="740"/>
                </a:lnTo>
                <a:lnTo>
                  <a:pt x="386" y="737"/>
                </a:lnTo>
                <a:lnTo>
                  <a:pt x="372" y="734"/>
                </a:lnTo>
                <a:lnTo>
                  <a:pt x="358" y="729"/>
                </a:lnTo>
                <a:lnTo>
                  <a:pt x="344" y="725"/>
                </a:lnTo>
                <a:lnTo>
                  <a:pt x="331" y="720"/>
                </a:lnTo>
                <a:lnTo>
                  <a:pt x="317" y="714"/>
                </a:lnTo>
                <a:lnTo>
                  <a:pt x="305" y="708"/>
                </a:lnTo>
                <a:lnTo>
                  <a:pt x="292" y="700"/>
                </a:lnTo>
                <a:lnTo>
                  <a:pt x="280" y="693"/>
                </a:lnTo>
                <a:lnTo>
                  <a:pt x="268" y="684"/>
                </a:lnTo>
                <a:lnTo>
                  <a:pt x="257" y="675"/>
                </a:lnTo>
                <a:lnTo>
                  <a:pt x="246" y="667"/>
                </a:lnTo>
                <a:lnTo>
                  <a:pt x="236" y="656"/>
                </a:lnTo>
                <a:lnTo>
                  <a:pt x="226" y="646"/>
                </a:lnTo>
                <a:lnTo>
                  <a:pt x="217" y="635"/>
                </a:lnTo>
                <a:lnTo>
                  <a:pt x="208" y="624"/>
                </a:lnTo>
                <a:lnTo>
                  <a:pt x="200" y="612"/>
                </a:lnTo>
                <a:lnTo>
                  <a:pt x="192" y="600"/>
                </a:lnTo>
                <a:lnTo>
                  <a:pt x="185" y="587"/>
                </a:lnTo>
                <a:lnTo>
                  <a:pt x="178" y="574"/>
                </a:lnTo>
                <a:lnTo>
                  <a:pt x="173" y="561"/>
                </a:lnTo>
                <a:lnTo>
                  <a:pt x="167" y="548"/>
                </a:lnTo>
                <a:lnTo>
                  <a:pt x="162" y="534"/>
                </a:lnTo>
                <a:lnTo>
                  <a:pt x="159" y="520"/>
                </a:lnTo>
                <a:lnTo>
                  <a:pt x="155" y="506"/>
                </a:lnTo>
                <a:lnTo>
                  <a:pt x="152" y="491"/>
                </a:lnTo>
                <a:lnTo>
                  <a:pt x="150" y="477"/>
                </a:lnTo>
                <a:lnTo>
                  <a:pt x="149" y="462"/>
                </a:lnTo>
                <a:lnTo>
                  <a:pt x="149" y="446"/>
                </a:lnTo>
                <a:lnTo>
                  <a:pt x="149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169"/>
          <p:cNvSpPr/>
          <p:nvPr/>
        </p:nvSpPr>
        <p:spPr bwMode="ltGray">
          <a:xfrm>
            <a:off x="2237978" y="464988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0"/>
          <p:cNvSpPr>
            <a:spLocks noChangeArrowheads="1"/>
          </p:cNvSpPr>
          <p:nvPr/>
        </p:nvSpPr>
        <p:spPr bwMode="auto">
          <a:xfrm>
            <a:off x="2525840" y="5853681"/>
            <a:ext cx="14992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tendencias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según los cortes demográficos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888970" y="5121251"/>
            <a:ext cx="795838" cy="519238"/>
            <a:chOff x="7151120" y="6039346"/>
            <a:chExt cx="1041400" cy="679450"/>
          </a:xfrm>
        </p:grpSpPr>
        <p:sp>
          <p:nvSpPr>
            <p:cNvPr id="40" name="Line 287"/>
            <p:cNvSpPr>
              <a:spLocks noChangeShapeType="1"/>
            </p:cNvSpPr>
            <p:nvPr/>
          </p:nvSpPr>
          <p:spPr bwMode="auto">
            <a:xfrm flipH="1">
              <a:off x="7151120" y="6379071"/>
              <a:ext cx="1041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Line 288"/>
            <p:cNvSpPr>
              <a:spLocks noChangeShapeType="1"/>
            </p:cNvSpPr>
            <p:nvPr/>
          </p:nvSpPr>
          <p:spPr bwMode="auto">
            <a:xfrm rot="5400000" flipH="1">
              <a:off x="6866955" y="6379071"/>
              <a:ext cx="67945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289"/>
            <p:cNvSpPr>
              <a:spLocks/>
            </p:cNvSpPr>
            <p:nvPr/>
          </p:nvSpPr>
          <p:spPr bwMode="auto">
            <a:xfrm rot="-449752">
              <a:off x="7186043" y="6177458"/>
              <a:ext cx="892175" cy="403225"/>
            </a:xfrm>
            <a:custGeom>
              <a:avLst/>
              <a:gdLst>
                <a:gd name="T0" fmla="*/ 0 w 522"/>
                <a:gd name="T1" fmla="*/ 716257301 h 227"/>
                <a:gd name="T2" fmla="*/ 333015379 w 522"/>
                <a:gd name="T3" fmla="*/ 429123764 h 227"/>
                <a:gd name="T4" fmla="*/ 464467669 w 522"/>
                <a:gd name="T5" fmla="*/ 574268849 h 227"/>
                <a:gd name="T6" fmla="*/ 531655935 w 522"/>
                <a:gd name="T7" fmla="*/ 287133537 h 227"/>
                <a:gd name="T8" fmla="*/ 730296384 w 522"/>
                <a:gd name="T9" fmla="*/ 429123764 h 227"/>
                <a:gd name="T10" fmla="*/ 794562009 w 522"/>
                <a:gd name="T11" fmla="*/ 145145030 h 227"/>
                <a:gd name="T12" fmla="*/ 993202672 w 522"/>
                <a:gd name="T13" fmla="*/ 429123764 h 227"/>
                <a:gd name="T14" fmla="*/ 1191843121 w 522"/>
                <a:gd name="T15" fmla="*/ 359706912 h 227"/>
                <a:gd name="T16" fmla="*/ 1259029678 w 522"/>
                <a:gd name="T17" fmla="*/ 145145030 h 227"/>
                <a:gd name="T18" fmla="*/ 1457670127 w 522"/>
                <a:gd name="T19" fmla="*/ 145145030 h 227"/>
                <a:gd name="T20" fmla="*/ 1524858393 w 522"/>
                <a:gd name="T21" fmla="*/ 0 h 2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2"/>
                <a:gd name="T34" fmla="*/ 0 h 227"/>
                <a:gd name="T35" fmla="*/ 522 w 522"/>
                <a:gd name="T36" fmla="*/ 227 h 2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2" h="227">
                  <a:moveTo>
                    <a:pt x="0" y="227"/>
                  </a:moveTo>
                  <a:lnTo>
                    <a:pt x="114" y="136"/>
                  </a:lnTo>
                  <a:lnTo>
                    <a:pt x="159" y="182"/>
                  </a:lnTo>
                  <a:lnTo>
                    <a:pt x="182" y="91"/>
                  </a:lnTo>
                  <a:lnTo>
                    <a:pt x="250" y="136"/>
                  </a:lnTo>
                  <a:lnTo>
                    <a:pt x="272" y="46"/>
                  </a:lnTo>
                  <a:lnTo>
                    <a:pt x="340" y="136"/>
                  </a:lnTo>
                  <a:lnTo>
                    <a:pt x="408" y="114"/>
                  </a:lnTo>
                  <a:lnTo>
                    <a:pt x="431" y="46"/>
                  </a:lnTo>
                  <a:lnTo>
                    <a:pt x="499" y="46"/>
                  </a:lnTo>
                  <a:lnTo>
                    <a:pt x="522" y="0"/>
                  </a:ln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169"/>
          <p:cNvSpPr/>
          <p:nvPr/>
        </p:nvSpPr>
        <p:spPr bwMode="ltGray">
          <a:xfrm>
            <a:off x="2303352" y="119095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"/>
          <p:cNvSpPr>
            <a:spLocks noChangeArrowheads="1"/>
          </p:cNvSpPr>
          <p:nvPr/>
        </p:nvSpPr>
        <p:spPr bwMode="auto">
          <a:xfrm>
            <a:off x="2468784" y="2246887"/>
            <a:ext cx="174414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</a:t>
            </a:r>
          </a:p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la calidad de las relaciones en la organización</a:t>
            </a:r>
          </a:p>
        </p:txBody>
      </p:sp>
      <p:sp>
        <p:nvSpPr>
          <p:cNvPr id="35" name="Freeform 4843"/>
          <p:cNvSpPr>
            <a:spLocks noEditPoints="1"/>
          </p:cNvSpPr>
          <p:nvPr/>
        </p:nvSpPr>
        <p:spPr bwMode="auto">
          <a:xfrm>
            <a:off x="3026554" y="1501789"/>
            <a:ext cx="628604" cy="610294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3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21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D1E6FF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00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0046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>
            <a:grpSpLocks noChangeAspect="1"/>
          </p:cNvGrpSpPr>
          <p:nvPr/>
        </p:nvGrpSpPr>
        <p:grpSpPr>
          <a:xfrm>
            <a:off x="328518" y="1824506"/>
            <a:ext cx="1247962" cy="1245038"/>
            <a:chOff x="661988" y="2138363"/>
            <a:chExt cx="677863" cy="67627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61988" y="2138363"/>
              <a:ext cx="677863" cy="676275"/>
            </a:xfrm>
            <a:custGeom>
              <a:avLst/>
              <a:gdLst>
                <a:gd name="T0" fmla="*/ 10635 w 10662"/>
                <a:gd name="T1" fmla="*/ 5868 h 10648"/>
                <a:gd name="T2" fmla="*/ 10493 w 10662"/>
                <a:gd name="T3" fmla="*/ 6654 h 10648"/>
                <a:gd name="T4" fmla="*/ 10243 w 10662"/>
                <a:gd name="T5" fmla="*/ 7397 h 10648"/>
                <a:gd name="T6" fmla="*/ 9890 w 10662"/>
                <a:gd name="T7" fmla="*/ 8084 h 10648"/>
                <a:gd name="T8" fmla="*/ 9445 w 10662"/>
                <a:gd name="T9" fmla="*/ 8711 h 10648"/>
                <a:gd name="T10" fmla="*/ 8916 w 10662"/>
                <a:gd name="T11" fmla="*/ 9264 h 10648"/>
                <a:gd name="T12" fmla="*/ 8312 w 10662"/>
                <a:gd name="T13" fmla="*/ 9739 h 10648"/>
                <a:gd name="T14" fmla="*/ 7643 w 10662"/>
                <a:gd name="T15" fmla="*/ 10123 h 10648"/>
                <a:gd name="T16" fmla="*/ 6917 w 10662"/>
                <a:gd name="T17" fmla="*/ 10408 h 10648"/>
                <a:gd name="T18" fmla="*/ 6143 w 10662"/>
                <a:gd name="T19" fmla="*/ 10587 h 10648"/>
                <a:gd name="T20" fmla="*/ 5331 w 10662"/>
                <a:gd name="T21" fmla="*/ 10648 h 10648"/>
                <a:gd name="T22" fmla="*/ 4519 w 10662"/>
                <a:gd name="T23" fmla="*/ 10587 h 10648"/>
                <a:gd name="T24" fmla="*/ 3746 w 10662"/>
                <a:gd name="T25" fmla="*/ 10408 h 10648"/>
                <a:gd name="T26" fmla="*/ 3020 w 10662"/>
                <a:gd name="T27" fmla="*/ 10123 h 10648"/>
                <a:gd name="T28" fmla="*/ 2351 w 10662"/>
                <a:gd name="T29" fmla="*/ 9739 h 10648"/>
                <a:gd name="T30" fmla="*/ 1747 w 10662"/>
                <a:gd name="T31" fmla="*/ 9264 h 10648"/>
                <a:gd name="T32" fmla="*/ 1218 w 10662"/>
                <a:gd name="T33" fmla="*/ 8711 h 10648"/>
                <a:gd name="T34" fmla="*/ 772 w 10662"/>
                <a:gd name="T35" fmla="*/ 8084 h 10648"/>
                <a:gd name="T36" fmla="*/ 420 w 10662"/>
                <a:gd name="T37" fmla="*/ 7397 h 10648"/>
                <a:gd name="T38" fmla="*/ 169 w 10662"/>
                <a:gd name="T39" fmla="*/ 6654 h 10648"/>
                <a:gd name="T40" fmla="*/ 28 w 10662"/>
                <a:gd name="T41" fmla="*/ 5868 h 10648"/>
                <a:gd name="T42" fmla="*/ 8 w 10662"/>
                <a:gd name="T43" fmla="*/ 5050 h 10648"/>
                <a:gd name="T44" fmla="*/ 109 w 10662"/>
                <a:gd name="T45" fmla="*/ 4251 h 10648"/>
                <a:gd name="T46" fmla="*/ 324 w 10662"/>
                <a:gd name="T47" fmla="*/ 3493 h 10648"/>
                <a:gd name="T48" fmla="*/ 644 w 10662"/>
                <a:gd name="T49" fmla="*/ 2787 h 10648"/>
                <a:gd name="T50" fmla="*/ 1059 w 10662"/>
                <a:gd name="T51" fmla="*/ 2139 h 10648"/>
                <a:gd name="T52" fmla="*/ 1562 w 10662"/>
                <a:gd name="T53" fmla="*/ 1560 h 10648"/>
                <a:gd name="T54" fmla="*/ 2142 w 10662"/>
                <a:gd name="T55" fmla="*/ 1058 h 10648"/>
                <a:gd name="T56" fmla="*/ 2790 w 10662"/>
                <a:gd name="T57" fmla="*/ 643 h 10648"/>
                <a:gd name="T58" fmla="*/ 3498 w 10662"/>
                <a:gd name="T59" fmla="*/ 323 h 10648"/>
                <a:gd name="T60" fmla="*/ 4257 w 10662"/>
                <a:gd name="T61" fmla="*/ 109 h 10648"/>
                <a:gd name="T62" fmla="*/ 5057 w 10662"/>
                <a:gd name="T63" fmla="*/ 7 h 10648"/>
                <a:gd name="T64" fmla="*/ 5876 w 10662"/>
                <a:gd name="T65" fmla="*/ 27 h 10648"/>
                <a:gd name="T66" fmla="*/ 6663 w 10662"/>
                <a:gd name="T67" fmla="*/ 167 h 10648"/>
                <a:gd name="T68" fmla="*/ 7406 w 10662"/>
                <a:gd name="T69" fmla="*/ 419 h 10648"/>
                <a:gd name="T70" fmla="*/ 8095 w 10662"/>
                <a:gd name="T71" fmla="*/ 771 h 10648"/>
                <a:gd name="T72" fmla="*/ 8722 w 10662"/>
                <a:gd name="T73" fmla="*/ 1216 h 10648"/>
                <a:gd name="T74" fmla="*/ 9277 w 10662"/>
                <a:gd name="T75" fmla="*/ 1744 h 10648"/>
                <a:gd name="T76" fmla="*/ 9751 w 10662"/>
                <a:gd name="T77" fmla="*/ 2348 h 10648"/>
                <a:gd name="T78" fmla="*/ 10136 w 10662"/>
                <a:gd name="T79" fmla="*/ 3016 h 10648"/>
                <a:gd name="T80" fmla="*/ 10422 w 10662"/>
                <a:gd name="T81" fmla="*/ 3741 h 10648"/>
                <a:gd name="T82" fmla="*/ 10600 w 10662"/>
                <a:gd name="T83" fmla="*/ 4514 h 10648"/>
                <a:gd name="T84" fmla="*/ 10662 w 10662"/>
                <a:gd name="T85" fmla="*/ 5324 h 10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62" h="10648">
                  <a:moveTo>
                    <a:pt x="10662" y="5324"/>
                  </a:moveTo>
                  <a:lnTo>
                    <a:pt x="10655" y="5599"/>
                  </a:lnTo>
                  <a:lnTo>
                    <a:pt x="10635" y="5868"/>
                  </a:lnTo>
                  <a:lnTo>
                    <a:pt x="10600" y="6135"/>
                  </a:lnTo>
                  <a:lnTo>
                    <a:pt x="10553" y="6397"/>
                  </a:lnTo>
                  <a:lnTo>
                    <a:pt x="10493" y="6654"/>
                  </a:lnTo>
                  <a:lnTo>
                    <a:pt x="10422" y="6907"/>
                  </a:lnTo>
                  <a:lnTo>
                    <a:pt x="10338" y="7154"/>
                  </a:lnTo>
                  <a:lnTo>
                    <a:pt x="10243" y="7397"/>
                  </a:lnTo>
                  <a:lnTo>
                    <a:pt x="10136" y="7632"/>
                  </a:lnTo>
                  <a:lnTo>
                    <a:pt x="10018" y="7862"/>
                  </a:lnTo>
                  <a:lnTo>
                    <a:pt x="9890" y="8084"/>
                  </a:lnTo>
                  <a:lnTo>
                    <a:pt x="9751" y="8300"/>
                  </a:lnTo>
                  <a:lnTo>
                    <a:pt x="9603" y="8509"/>
                  </a:lnTo>
                  <a:lnTo>
                    <a:pt x="9445" y="8711"/>
                  </a:lnTo>
                  <a:lnTo>
                    <a:pt x="9277" y="8903"/>
                  </a:lnTo>
                  <a:lnTo>
                    <a:pt x="9100" y="9088"/>
                  </a:lnTo>
                  <a:lnTo>
                    <a:pt x="8916" y="9264"/>
                  </a:lnTo>
                  <a:lnTo>
                    <a:pt x="8722" y="9432"/>
                  </a:lnTo>
                  <a:lnTo>
                    <a:pt x="8521" y="9590"/>
                  </a:lnTo>
                  <a:lnTo>
                    <a:pt x="8312" y="9739"/>
                  </a:lnTo>
                  <a:lnTo>
                    <a:pt x="8095" y="9877"/>
                  </a:lnTo>
                  <a:lnTo>
                    <a:pt x="7872" y="10006"/>
                  </a:lnTo>
                  <a:lnTo>
                    <a:pt x="7643" y="10123"/>
                  </a:lnTo>
                  <a:lnTo>
                    <a:pt x="7406" y="10230"/>
                  </a:lnTo>
                  <a:lnTo>
                    <a:pt x="7164" y="10325"/>
                  </a:lnTo>
                  <a:lnTo>
                    <a:pt x="6917" y="10408"/>
                  </a:lnTo>
                  <a:lnTo>
                    <a:pt x="6663" y="10480"/>
                  </a:lnTo>
                  <a:lnTo>
                    <a:pt x="6406" y="10540"/>
                  </a:lnTo>
                  <a:lnTo>
                    <a:pt x="6143" y="10587"/>
                  </a:lnTo>
                  <a:lnTo>
                    <a:pt x="5876" y="10620"/>
                  </a:lnTo>
                  <a:lnTo>
                    <a:pt x="5606" y="10641"/>
                  </a:lnTo>
                  <a:lnTo>
                    <a:pt x="5331" y="10648"/>
                  </a:lnTo>
                  <a:lnTo>
                    <a:pt x="5057" y="10641"/>
                  </a:lnTo>
                  <a:lnTo>
                    <a:pt x="4787" y="10620"/>
                  </a:lnTo>
                  <a:lnTo>
                    <a:pt x="4519" y="10587"/>
                  </a:lnTo>
                  <a:lnTo>
                    <a:pt x="4257" y="10540"/>
                  </a:lnTo>
                  <a:lnTo>
                    <a:pt x="3999" y="10480"/>
                  </a:lnTo>
                  <a:lnTo>
                    <a:pt x="3746" y="10408"/>
                  </a:lnTo>
                  <a:lnTo>
                    <a:pt x="3498" y="10325"/>
                  </a:lnTo>
                  <a:lnTo>
                    <a:pt x="3256" y="10230"/>
                  </a:lnTo>
                  <a:lnTo>
                    <a:pt x="3020" y="10123"/>
                  </a:lnTo>
                  <a:lnTo>
                    <a:pt x="2790" y="10006"/>
                  </a:lnTo>
                  <a:lnTo>
                    <a:pt x="2567" y="9877"/>
                  </a:lnTo>
                  <a:lnTo>
                    <a:pt x="2351" y="9739"/>
                  </a:lnTo>
                  <a:lnTo>
                    <a:pt x="2142" y="9590"/>
                  </a:lnTo>
                  <a:lnTo>
                    <a:pt x="1941" y="9432"/>
                  </a:lnTo>
                  <a:lnTo>
                    <a:pt x="1747" y="9264"/>
                  </a:lnTo>
                  <a:lnTo>
                    <a:pt x="1562" y="9088"/>
                  </a:lnTo>
                  <a:lnTo>
                    <a:pt x="1385" y="8903"/>
                  </a:lnTo>
                  <a:lnTo>
                    <a:pt x="1218" y="8711"/>
                  </a:lnTo>
                  <a:lnTo>
                    <a:pt x="1059" y="8509"/>
                  </a:lnTo>
                  <a:lnTo>
                    <a:pt x="911" y="8300"/>
                  </a:lnTo>
                  <a:lnTo>
                    <a:pt x="772" y="8084"/>
                  </a:lnTo>
                  <a:lnTo>
                    <a:pt x="644" y="7862"/>
                  </a:lnTo>
                  <a:lnTo>
                    <a:pt x="526" y="7632"/>
                  </a:lnTo>
                  <a:lnTo>
                    <a:pt x="420" y="7397"/>
                  </a:lnTo>
                  <a:lnTo>
                    <a:pt x="324" y="7154"/>
                  </a:lnTo>
                  <a:lnTo>
                    <a:pt x="240" y="6907"/>
                  </a:lnTo>
                  <a:lnTo>
                    <a:pt x="169" y="6654"/>
                  </a:lnTo>
                  <a:lnTo>
                    <a:pt x="109" y="6397"/>
                  </a:lnTo>
                  <a:lnTo>
                    <a:pt x="62" y="6135"/>
                  </a:lnTo>
                  <a:lnTo>
                    <a:pt x="28" y="5868"/>
                  </a:lnTo>
                  <a:lnTo>
                    <a:pt x="8" y="5599"/>
                  </a:lnTo>
                  <a:lnTo>
                    <a:pt x="0" y="5324"/>
                  </a:lnTo>
                  <a:lnTo>
                    <a:pt x="8" y="5050"/>
                  </a:lnTo>
                  <a:lnTo>
                    <a:pt x="28" y="4779"/>
                  </a:lnTo>
                  <a:lnTo>
                    <a:pt x="62" y="4514"/>
                  </a:lnTo>
                  <a:lnTo>
                    <a:pt x="109" y="4251"/>
                  </a:lnTo>
                  <a:lnTo>
                    <a:pt x="169" y="3993"/>
                  </a:lnTo>
                  <a:lnTo>
                    <a:pt x="240" y="3741"/>
                  </a:lnTo>
                  <a:lnTo>
                    <a:pt x="324" y="3493"/>
                  </a:lnTo>
                  <a:lnTo>
                    <a:pt x="420" y="3252"/>
                  </a:lnTo>
                  <a:lnTo>
                    <a:pt x="526" y="3016"/>
                  </a:lnTo>
                  <a:lnTo>
                    <a:pt x="644" y="2787"/>
                  </a:lnTo>
                  <a:lnTo>
                    <a:pt x="772" y="2564"/>
                  </a:lnTo>
                  <a:lnTo>
                    <a:pt x="911" y="2348"/>
                  </a:lnTo>
                  <a:lnTo>
                    <a:pt x="1059" y="2139"/>
                  </a:lnTo>
                  <a:lnTo>
                    <a:pt x="1218" y="1938"/>
                  </a:lnTo>
                  <a:lnTo>
                    <a:pt x="1385" y="1744"/>
                  </a:lnTo>
                  <a:lnTo>
                    <a:pt x="1562" y="1560"/>
                  </a:lnTo>
                  <a:lnTo>
                    <a:pt x="1747" y="1383"/>
                  </a:lnTo>
                  <a:lnTo>
                    <a:pt x="1941" y="1216"/>
                  </a:lnTo>
                  <a:lnTo>
                    <a:pt x="2142" y="1058"/>
                  </a:lnTo>
                  <a:lnTo>
                    <a:pt x="2351" y="910"/>
                  </a:lnTo>
                  <a:lnTo>
                    <a:pt x="2567" y="771"/>
                  </a:lnTo>
                  <a:lnTo>
                    <a:pt x="2790" y="643"/>
                  </a:lnTo>
                  <a:lnTo>
                    <a:pt x="3020" y="525"/>
                  </a:lnTo>
                  <a:lnTo>
                    <a:pt x="3256" y="419"/>
                  </a:lnTo>
                  <a:lnTo>
                    <a:pt x="3498" y="323"/>
                  </a:lnTo>
                  <a:lnTo>
                    <a:pt x="3746" y="239"/>
                  </a:lnTo>
                  <a:lnTo>
                    <a:pt x="3999" y="167"/>
                  </a:lnTo>
                  <a:lnTo>
                    <a:pt x="4257" y="109"/>
                  </a:lnTo>
                  <a:lnTo>
                    <a:pt x="4519" y="62"/>
                  </a:lnTo>
                  <a:lnTo>
                    <a:pt x="4787" y="27"/>
                  </a:lnTo>
                  <a:lnTo>
                    <a:pt x="5057" y="7"/>
                  </a:lnTo>
                  <a:lnTo>
                    <a:pt x="5331" y="0"/>
                  </a:lnTo>
                  <a:lnTo>
                    <a:pt x="5606" y="7"/>
                  </a:lnTo>
                  <a:lnTo>
                    <a:pt x="5876" y="27"/>
                  </a:lnTo>
                  <a:lnTo>
                    <a:pt x="6143" y="62"/>
                  </a:lnTo>
                  <a:lnTo>
                    <a:pt x="6406" y="109"/>
                  </a:lnTo>
                  <a:lnTo>
                    <a:pt x="6663" y="167"/>
                  </a:lnTo>
                  <a:lnTo>
                    <a:pt x="6917" y="239"/>
                  </a:lnTo>
                  <a:lnTo>
                    <a:pt x="7164" y="323"/>
                  </a:lnTo>
                  <a:lnTo>
                    <a:pt x="7406" y="419"/>
                  </a:lnTo>
                  <a:lnTo>
                    <a:pt x="7643" y="525"/>
                  </a:lnTo>
                  <a:lnTo>
                    <a:pt x="7872" y="643"/>
                  </a:lnTo>
                  <a:lnTo>
                    <a:pt x="8095" y="771"/>
                  </a:lnTo>
                  <a:lnTo>
                    <a:pt x="8312" y="910"/>
                  </a:lnTo>
                  <a:lnTo>
                    <a:pt x="8521" y="1058"/>
                  </a:lnTo>
                  <a:lnTo>
                    <a:pt x="8722" y="1216"/>
                  </a:lnTo>
                  <a:lnTo>
                    <a:pt x="8916" y="1383"/>
                  </a:lnTo>
                  <a:lnTo>
                    <a:pt x="9100" y="1560"/>
                  </a:lnTo>
                  <a:lnTo>
                    <a:pt x="9277" y="1744"/>
                  </a:lnTo>
                  <a:lnTo>
                    <a:pt x="9445" y="1938"/>
                  </a:lnTo>
                  <a:lnTo>
                    <a:pt x="9603" y="2139"/>
                  </a:lnTo>
                  <a:lnTo>
                    <a:pt x="9751" y="2348"/>
                  </a:lnTo>
                  <a:lnTo>
                    <a:pt x="9890" y="2564"/>
                  </a:lnTo>
                  <a:lnTo>
                    <a:pt x="10018" y="2787"/>
                  </a:lnTo>
                  <a:lnTo>
                    <a:pt x="10136" y="3016"/>
                  </a:lnTo>
                  <a:lnTo>
                    <a:pt x="10243" y="3252"/>
                  </a:lnTo>
                  <a:lnTo>
                    <a:pt x="10338" y="3493"/>
                  </a:lnTo>
                  <a:lnTo>
                    <a:pt x="10422" y="3741"/>
                  </a:lnTo>
                  <a:lnTo>
                    <a:pt x="10493" y="3993"/>
                  </a:lnTo>
                  <a:lnTo>
                    <a:pt x="10553" y="4251"/>
                  </a:lnTo>
                  <a:lnTo>
                    <a:pt x="10600" y="4514"/>
                  </a:lnTo>
                  <a:lnTo>
                    <a:pt x="10635" y="4779"/>
                  </a:lnTo>
                  <a:lnTo>
                    <a:pt x="10655" y="5050"/>
                  </a:lnTo>
                  <a:lnTo>
                    <a:pt x="10662" y="5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704851" y="2178050"/>
              <a:ext cx="596900" cy="596900"/>
            </a:xfrm>
            <a:custGeom>
              <a:avLst/>
              <a:gdLst>
                <a:gd name="T0" fmla="*/ 2779 w 9393"/>
                <a:gd name="T1" fmla="*/ 410 h 9381"/>
                <a:gd name="T2" fmla="*/ 1261 w 9393"/>
                <a:gd name="T3" fmla="*/ 1526 h 9381"/>
                <a:gd name="T4" fmla="*/ 1403 w 9393"/>
                <a:gd name="T5" fmla="*/ 1807 h 9381"/>
                <a:gd name="T6" fmla="*/ 1581 w 9393"/>
                <a:gd name="T7" fmla="*/ 3011 h 9381"/>
                <a:gd name="T8" fmla="*/ 2382 w 9393"/>
                <a:gd name="T9" fmla="*/ 3854 h 9381"/>
                <a:gd name="T10" fmla="*/ 2962 w 9393"/>
                <a:gd name="T11" fmla="*/ 3987 h 9381"/>
                <a:gd name="T12" fmla="*/ 4273 w 9393"/>
                <a:gd name="T13" fmla="*/ 3916 h 9381"/>
                <a:gd name="T14" fmla="*/ 6116 w 9393"/>
                <a:gd name="T15" fmla="*/ 3477 h 9381"/>
                <a:gd name="T16" fmla="*/ 7183 w 9393"/>
                <a:gd name="T17" fmla="*/ 3282 h 9381"/>
                <a:gd name="T18" fmla="*/ 7542 w 9393"/>
                <a:gd name="T19" fmla="*/ 3376 h 9381"/>
                <a:gd name="T20" fmla="*/ 7660 w 9393"/>
                <a:gd name="T21" fmla="*/ 3652 h 9381"/>
                <a:gd name="T22" fmla="*/ 7481 w 9393"/>
                <a:gd name="T23" fmla="*/ 3842 h 9381"/>
                <a:gd name="T24" fmla="*/ 7198 w 9393"/>
                <a:gd name="T25" fmla="*/ 3780 h 9381"/>
                <a:gd name="T26" fmla="*/ 6259 w 9393"/>
                <a:gd name="T27" fmla="*/ 3938 h 9381"/>
                <a:gd name="T28" fmla="*/ 4303 w 9393"/>
                <a:gd name="T29" fmla="*/ 4412 h 9381"/>
                <a:gd name="T30" fmla="*/ 3505 w 9393"/>
                <a:gd name="T31" fmla="*/ 4574 h 9381"/>
                <a:gd name="T32" fmla="*/ 3507 w 9393"/>
                <a:gd name="T33" fmla="*/ 4844 h 9381"/>
                <a:gd name="T34" fmla="*/ 3197 w 9393"/>
                <a:gd name="T35" fmla="*/ 6718 h 9381"/>
                <a:gd name="T36" fmla="*/ 3933 w 9393"/>
                <a:gd name="T37" fmla="*/ 8801 h 9381"/>
                <a:gd name="T38" fmla="*/ 3984 w 9393"/>
                <a:gd name="T39" fmla="*/ 9010 h 9381"/>
                <a:gd name="T40" fmla="*/ 3871 w 9393"/>
                <a:gd name="T41" fmla="*/ 9172 h 9381"/>
                <a:gd name="T42" fmla="*/ 3657 w 9393"/>
                <a:gd name="T43" fmla="*/ 9193 h 9381"/>
                <a:gd name="T44" fmla="*/ 3202 w 9393"/>
                <a:gd name="T45" fmla="*/ 8739 h 9381"/>
                <a:gd name="T46" fmla="*/ 2702 w 9393"/>
                <a:gd name="T47" fmla="*/ 6255 h 9381"/>
                <a:gd name="T48" fmla="*/ 3092 w 9393"/>
                <a:gd name="T49" fmla="*/ 4556 h 9381"/>
                <a:gd name="T50" fmla="*/ 2624 w 9393"/>
                <a:gd name="T51" fmla="*/ 4442 h 9381"/>
                <a:gd name="T52" fmla="*/ 1993 w 9393"/>
                <a:gd name="T53" fmla="*/ 4224 h 9381"/>
                <a:gd name="T54" fmla="*/ 1232 w 9393"/>
                <a:gd name="T55" fmla="*/ 3442 h 9381"/>
                <a:gd name="T56" fmla="*/ 901 w 9393"/>
                <a:gd name="T57" fmla="*/ 2037 h 9381"/>
                <a:gd name="T58" fmla="*/ 238 w 9393"/>
                <a:gd name="T59" fmla="*/ 3218 h 9381"/>
                <a:gd name="T60" fmla="*/ 7 w 9393"/>
                <a:gd name="T61" fmla="*/ 4931 h 9381"/>
                <a:gd name="T62" fmla="*/ 1709 w 9393"/>
                <a:gd name="T63" fmla="*/ 8310 h 9381"/>
                <a:gd name="T64" fmla="*/ 4944 w 9393"/>
                <a:gd name="T65" fmla="*/ 9374 h 9381"/>
                <a:gd name="T66" fmla="*/ 5932 w 9393"/>
                <a:gd name="T67" fmla="*/ 9183 h 9381"/>
                <a:gd name="T68" fmla="*/ 5725 w 9393"/>
                <a:gd name="T69" fmla="*/ 8889 h 9381"/>
                <a:gd name="T70" fmla="*/ 5456 w 9393"/>
                <a:gd name="T71" fmla="*/ 7092 h 9381"/>
                <a:gd name="T72" fmla="*/ 5859 w 9393"/>
                <a:gd name="T73" fmla="*/ 4947 h 9381"/>
                <a:gd name="T74" fmla="*/ 6050 w 9393"/>
                <a:gd name="T75" fmla="*/ 4845 h 9381"/>
                <a:gd name="T76" fmla="*/ 6268 w 9393"/>
                <a:gd name="T77" fmla="*/ 4963 h 9381"/>
                <a:gd name="T78" fmla="*/ 6244 w 9393"/>
                <a:gd name="T79" fmla="*/ 5322 h 9381"/>
                <a:gd name="T80" fmla="*/ 5948 w 9393"/>
                <a:gd name="T81" fmla="*/ 7238 h 9381"/>
                <a:gd name="T82" fmla="*/ 6294 w 9393"/>
                <a:gd name="T83" fmla="*/ 8938 h 9381"/>
                <a:gd name="T84" fmla="*/ 7059 w 9393"/>
                <a:gd name="T85" fmla="*/ 8740 h 9381"/>
                <a:gd name="T86" fmla="*/ 9030 w 9393"/>
                <a:gd name="T87" fmla="*/ 6497 h 9381"/>
                <a:gd name="T88" fmla="*/ 9108 w 9393"/>
                <a:gd name="T89" fmla="*/ 3078 h 9381"/>
                <a:gd name="T90" fmla="*/ 6525 w 9393"/>
                <a:gd name="T91" fmla="*/ 369 h 9381"/>
                <a:gd name="T92" fmla="*/ 3026 w 9393"/>
                <a:gd name="T93" fmla="*/ 3316 h 9381"/>
                <a:gd name="T94" fmla="*/ 2636 w 9393"/>
                <a:gd name="T95" fmla="*/ 2921 h 9381"/>
                <a:gd name="T96" fmla="*/ 2679 w 9393"/>
                <a:gd name="T97" fmla="*/ 2361 h 9381"/>
                <a:gd name="T98" fmla="*/ 3125 w 9393"/>
                <a:gd name="T99" fmla="*/ 2025 h 9381"/>
                <a:gd name="T100" fmla="*/ 3697 w 9393"/>
                <a:gd name="T101" fmla="*/ 2120 h 9381"/>
                <a:gd name="T102" fmla="*/ 4002 w 9393"/>
                <a:gd name="T103" fmla="*/ 2583 h 9381"/>
                <a:gd name="T104" fmla="*/ 3847 w 9393"/>
                <a:gd name="T105" fmla="*/ 3120 h 9381"/>
                <a:gd name="T106" fmla="*/ 3338 w 9393"/>
                <a:gd name="T107" fmla="*/ 3369 h 9381"/>
                <a:gd name="T108" fmla="*/ 5389 w 9393"/>
                <a:gd name="T109" fmla="*/ 3063 h 9381"/>
                <a:gd name="T110" fmla="*/ 5156 w 9393"/>
                <a:gd name="T111" fmla="*/ 2558 h 9381"/>
                <a:gd name="T112" fmla="*/ 5389 w 9393"/>
                <a:gd name="T113" fmla="*/ 2052 h 9381"/>
                <a:gd name="T114" fmla="*/ 5938 w 9393"/>
                <a:gd name="T115" fmla="*/ 1878 h 9381"/>
                <a:gd name="T116" fmla="*/ 6432 w 9393"/>
                <a:gd name="T117" fmla="*/ 2150 h 9381"/>
                <a:gd name="T118" fmla="*/ 6558 w 9393"/>
                <a:gd name="T119" fmla="*/ 2695 h 9381"/>
                <a:gd name="T120" fmla="*/ 6232 w 9393"/>
                <a:gd name="T121" fmla="*/ 3142 h 9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93" h="9381">
                  <a:moveTo>
                    <a:pt x="4696" y="0"/>
                  </a:moveTo>
                  <a:lnTo>
                    <a:pt x="4568" y="2"/>
                  </a:lnTo>
                  <a:lnTo>
                    <a:pt x="4441" y="7"/>
                  </a:lnTo>
                  <a:lnTo>
                    <a:pt x="4315" y="15"/>
                  </a:lnTo>
                  <a:lnTo>
                    <a:pt x="4191" y="27"/>
                  </a:lnTo>
                  <a:lnTo>
                    <a:pt x="4067" y="42"/>
                  </a:lnTo>
                  <a:lnTo>
                    <a:pt x="3944" y="61"/>
                  </a:lnTo>
                  <a:lnTo>
                    <a:pt x="3822" y="82"/>
                  </a:lnTo>
                  <a:lnTo>
                    <a:pt x="3701" y="106"/>
                  </a:lnTo>
                  <a:lnTo>
                    <a:pt x="3581" y="134"/>
                  </a:lnTo>
                  <a:lnTo>
                    <a:pt x="3463" y="164"/>
                  </a:lnTo>
                  <a:lnTo>
                    <a:pt x="3346" y="199"/>
                  </a:lnTo>
                  <a:lnTo>
                    <a:pt x="3230" y="235"/>
                  </a:lnTo>
                  <a:lnTo>
                    <a:pt x="3115" y="275"/>
                  </a:lnTo>
                  <a:lnTo>
                    <a:pt x="3002" y="316"/>
                  </a:lnTo>
                  <a:lnTo>
                    <a:pt x="2890" y="362"/>
                  </a:lnTo>
                  <a:lnTo>
                    <a:pt x="2779" y="410"/>
                  </a:lnTo>
                  <a:lnTo>
                    <a:pt x="2671" y="460"/>
                  </a:lnTo>
                  <a:lnTo>
                    <a:pt x="2563" y="514"/>
                  </a:lnTo>
                  <a:lnTo>
                    <a:pt x="2457" y="570"/>
                  </a:lnTo>
                  <a:lnTo>
                    <a:pt x="2353" y="629"/>
                  </a:lnTo>
                  <a:lnTo>
                    <a:pt x="2250" y="689"/>
                  </a:lnTo>
                  <a:lnTo>
                    <a:pt x="2150" y="753"/>
                  </a:lnTo>
                  <a:lnTo>
                    <a:pt x="2050" y="819"/>
                  </a:lnTo>
                  <a:lnTo>
                    <a:pt x="1954" y="888"/>
                  </a:lnTo>
                  <a:lnTo>
                    <a:pt x="1858" y="959"/>
                  </a:lnTo>
                  <a:lnTo>
                    <a:pt x="1764" y="1032"/>
                  </a:lnTo>
                  <a:lnTo>
                    <a:pt x="1673" y="1108"/>
                  </a:lnTo>
                  <a:lnTo>
                    <a:pt x="1583" y="1185"/>
                  </a:lnTo>
                  <a:lnTo>
                    <a:pt x="1495" y="1265"/>
                  </a:lnTo>
                  <a:lnTo>
                    <a:pt x="1410" y="1348"/>
                  </a:lnTo>
                  <a:lnTo>
                    <a:pt x="1325" y="1432"/>
                  </a:lnTo>
                  <a:lnTo>
                    <a:pt x="1244" y="1518"/>
                  </a:lnTo>
                  <a:lnTo>
                    <a:pt x="1261" y="1526"/>
                  </a:lnTo>
                  <a:lnTo>
                    <a:pt x="1279" y="1534"/>
                  </a:lnTo>
                  <a:lnTo>
                    <a:pt x="1294" y="1544"/>
                  </a:lnTo>
                  <a:lnTo>
                    <a:pt x="1309" y="1554"/>
                  </a:lnTo>
                  <a:lnTo>
                    <a:pt x="1322" y="1567"/>
                  </a:lnTo>
                  <a:lnTo>
                    <a:pt x="1336" y="1579"/>
                  </a:lnTo>
                  <a:lnTo>
                    <a:pt x="1347" y="1591"/>
                  </a:lnTo>
                  <a:lnTo>
                    <a:pt x="1358" y="1605"/>
                  </a:lnTo>
                  <a:lnTo>
                    <a:pt x="1367" y="1619"/>
                  </a:lnTo>
                  <a:lnTo>
                    <a:pt x="1375" y="1633"/>
                  </a:lnTo>
                  <a:lnTo>
                    <a:pt x="1383" y="1649"/>
                  </a:lnTo>
                  <a:lnTo>
                    <a:pt x="1389" y="1664"/>
                  </a:lnTo>
                  <a:lnTo>
                    <a:pt x="1395" y="1679"/>
                  </a:lnTo>
                  <a:lnTo>
                    <a:pt x="1400" y="1695"/>
                  </a:lnTo>
                  <a:lnTo>
                    <a:pt x="1404" y="1711"/>
                  </a:lnTo>
                  <a:lnTo>
                    <a:pt x="1407" y="1727"/>
                  </a:lnTo>
                  <a:lnTo>
                    <a:pt x="1405" y="1751"/>
                  </a:lnTo>
                  <a:lnTo>
                    <a:pt x="1403" y="1807"/>
                  </a:lnTo>
                  <a:lnTo>
                    <a:pt x="1402" y="1845"/>
                  </a:lnTo>
                  <a:lnTo>
                    <a:pt x="1401" y="1890"/>
                  </a:lnTo>
                  <a:lnTo>
                    <a:pt x="1401" y="1940"/>
                  </a:lnTo>
                  <a:lnTo>
                    <a:pt x="1402" y="1997"/>
                  </a:lnTo>
                  <a:lnTo>
                    <a:pt x="1404" y="2057"/>
                  </a:lnTo>
                  <a:lnTo>
                    <a:pt x="1407" y="2122"/>
                  </a:lnTo>
                  <a:lnTo>
                    <a:pt x="1411" y="2192"/>
                  </a:lnTo>
                  <a:lnTo>
                    <a:pt x="1417" y="2265"/>
                  </a:lnTo>
                  <a:lnTo>
                    <a:pt x="1425" y="2342"/>
                  </a:lnTo>
                  <a:lnTo>
                    <a:pt x="1435" y="2421"/>
                  </a:lnTo>
                  <a:lnTo>
                    <a:pt x="1447" y="2503"/>
                  </a:lnTo>
                  <a:lnTo>
                    <a:pt x="1462" y="2586"/>
                  </a:lnTo>
                  <a:lnTo>
                    <a:pt x="1480" y="2670"/>
                  </a:lnTo>
                  <a:lnTo>
                    <a:pt x="1500" y="2755"/>
                  </a:lnTo>
                  <a:lnTo>
                    <a:pt x="1523" y="2840"/>
                  </a:lnTo>
                  <a:lnTo>
                    <a:pt x="1551" y="2926"/>
                  </a:lnTo>
                  <a:lnTo>
                    <a:pt x="1581" y="3011"/>
                  </a:lnTo>
                  <a:lnTo>
                    <a:pt x="1615" y="3095"/>
                  </a:lnTo>
                  <a:lnTo>
                    <a:pt x="1653" y="3178"/>
                  </a:lnTo>
                  <a:lnTo>
                    <a:pt x="1696" y="3258"/>
                  </a:lnTo>
                  <a:lnTo>
                    <a:pt x="1743" y="3336"/>
                  </a:lnTo>
                  <a:lnTo>
                    <a:pt x="1793" y="3411"/>
                  </a:lnTo>
                  <a:lnTo>
                    <a:pt x="1849" y="3483"/>
                  </a:lnTo>
                  <a:lnTo>
                    <a:pt x="1911" y="3551"/>
                  </a:lnTo>
                  <a:lnTo>
                    <a:pt x="1977" y="3615"/>
                  </a:lnTo>
                  <a:lnTo>
                    <a:pt x="2049" y="3675"/>
                  </a:lnTo>
                  <a:lnTo>
                    <a:pt x="2126" y="3729"/>
                  </a:lnTo>
                  <a:lnTo>
                    <a:pt x="2211" y="3777"/>
                  </a:lnTo>
                  <a:lnTo>
                    <a:pt x="2238" y="3791"/>
                  </a:lnTo>
                  <a:lnTo>
                    <a:pt x="2266" y="3805"/>
                  </a:lnTo>
                  <a:lnTo>
                    <a:pt x="2294" y="3818"/>
                  </a:lnTo>
                  <a:lnTo>
                    <a:pt x="2323" y="3830"/>
                  </a:lnTo>
                  <a:lnTo>
                    <a:pt x="2353" y="3843"/>
                  </a:lnTo>
                  <a:lnTo>
                    <a:pt x="2382" y="3854"/>
                  </a:lnTo>
                  <a:lnTo>
                    <a:pt x="2413" y="3865"/>
                  </a:lnTo>
                  <a:lnTo>
                    <a:pt x="2443" y="3877"/>
                  </a:lnTo>
                  <a:lnTo>
                    <a:pt x="2475" y="3888"/>
                  </a:lnTo>
                  <a:lnTo>
                    <a:pt x="2506" y="3897"/>
                  </a:lnTo>
                  <a:lnTo>
                    <a:pt x="2539" y="3907"/>
                  </a:lnTo>
                  <a:lnTo>
                    <a:pt x="2571" y="3916"/>
                  </a:lnTo>
                  <a:lnTo>
                    <a:pt x="2605" y="3925"/>
                  </a:lnTo>
                  <a:lnTo>
                    <a:pt x="2638" y="3933"/>
                  </a:lnTo>
                  <a:lnTo>
                    <a:pt x="2673" y="3940"/>
                  </a:lnTo>
                  <a:lnTo>
                    <a:pt x="2707" y="3949"/>
                  </a:lnTo>
                  <a:lnTo>
                    <a:pt x="2742" y="3955"/>
                  </a:lnTo>
                  <a:lnTo>
                    <a:pt x="2777" y="3962"/>
                  </a:lnTo>
                  <a:lnTo>
                    <a:pt x="2814" y="3968"/>
                  </a:lnTo>
                  <a:lnTo>
                    <a:pt x="2849" y="3973"/>
                  </a:lnTo>
                  <a:lnTo>
                    <a:pt x="2887" y="3978"/>
                  </a:lnTo>
                  <a:lnTo>
                    <a:pt x="2924" y="3983"/>
                  </a:lnTo>
                  <a:lnTo>
                    <a:pt x="2962" y="3987"/>
                  </a:lnTo>
                  <a:lnTo>
                    <a:pt x="3000" y="3991"/>
                  </a:lnTo>
                  <a:lnTo>
                    <a:pt x="3078" y="3997"/>
                  </a:lnTo>
                  <a:lnTo>
                    <a:pt x="3157" y="4002"/>
                  </a:lnTo>
                  <a:lnTo>
                    <a:pt x="3238" y="4004"/>
                  </a:lnTo>
                  <a:lnTo>
                    <a:pt x="3321" y="4005"/>
                  </a:lnTo>
                  <a:lnTo>
                    <a:pt x="3398" y="4004"/>
                  </a:lnTo>
                  <a:lnTo>
                    <a:pt x="3475" y="4002"/>
                  </a:lnTo>
                  <a:lnTo>
                    <a:pt x="3553" y="3999"/>
                  </a:lnTo>
                  <a:lnTo>
                    <a:pt x="3631" y="3994"/>
                  </a:lnTo>
                  <a:lnTo>
                    <a:pt x="3710" y="3988"/>
                  </a:lnTo>
                  <a:lnTo>
                    <a:pt x="3790" y="3981"/>
                  </a:lnTo>
                  <a:lnTo>
                    <a:pt x="3870" y="3973"/>
                  </a:lnTo>
                  <a:lnTo>
                    <a:pt x="3950" y="3963"/>
                  </a:lnTo>
                  <a:lnTo>
                    <a:pt x="4030" y="3953"/>
                  </a:lnTo>
                  <a:lnTo>
                    <a:pt x="4110" y="3941"/>
                  </a:lnTo>
                  <a:lnTo>
                    <a:pt x="4192" y="3929"/>
                  </a:lnTo>
                  <a:lnTo>
                    <a:pt x="4273" y="3916"/>
                  </a:lnTo>
                  <a:lnTo>
                    <a:pt x="4353" y="3902"/>
                  </a:lnTo>
                  <a:lnTo>
                    <a:pt x="4434" y="3887"/>
                  </a:lnTo>
                  <a:lnTo>
                    <a:pt x="4515" y="3872"/>
                  </a:lnTo>
                  <a:lnTo>
                    <a:pt x="4596" y="3855"/>
                  </a:lnTo>
                  <a:lnTo>
                    <a:pt x="4677" y="3838"/>
                  </a:lnTo>
                  <a:lnTo>
                    <a:pt x="4757" y="3821"/>
                  </a:lnTo>
                  <a:lnTo>
                    <a:pt x="4837" y="3804"/>
                  </a:lnTo>
                  <a:lnTo>
                    <a:pt x="4918" y="3785"/>
                  </a:lnTo>
                  <a:lnTo>
                    <a:pt x="5075" y="3748"/>
                  </a:lnTo>
                  <a:lnTo>
                    <a:pt x="5231" y="3709"/>
                  </a:lnTo>
                  <a:lnTo>
                    <a:pt x="5386" y="3670"/>
                  </a:lnTo>
                  <a:lnTo>
                    <a:pt x="5536" y="3631"/>
                  </a:lnTo>
                  <a:lnTo>
                    <a:pt x="5683" y="3592"/>
                  </a:lnTo>
                  <a:lnTo>
                    <a:pt x="5827" y="3553"/>
                  </a:lnTo>
                  <a:lnTo>
                    <a:pt x="5925" y="3528"/>
                  </a:lnTo>
                  <a:lnTo>
                    <a:pt x="6021" y="3501"/>
                  </a:lnTo>
                  <a:lnTo>
                    <a:pt x="6116" y="3477"/>
                  </a:lnTo>
                  <a:lnTo>
                    <a:pt x="6208" y="3453"/>
                  </a:lnTo>
                  <a:lnTo>
                    <a:pt x="6298" y="3429"/>
                  </a:lnTo>
                  <a:lnTo>
                    <a:pt x="6386" y="3408"/>
                  </a:lnTo>
                  <a:lnTo>
                    <a:pt x="6471" y="3388"/>
                  </a:lnTo>
                  <a:lnTo>
                    <a:pt x="6554" y="3369"/>
                  </a:lnTo>
                  <a:lnTo>
                    <a:pt x="6634" y="3350"/>
                  </a:lnTo>
                  <a:lnTo>
                    <a:pt x="6712" y="3335"/>
                  </a:lnTo>
                  <a:lnTo>
                    <a:pt x="6787" y="3321"/>
                  </a:lnTo>
                  <a:lnTo>
                    <a:pt x="6858" y="3309"/>
                  </a:lnTo>
                  <a:lnTo>
                    <a:pt x="6926" y="3299"/>
                  </a:lnTo>
                  <a:lnTo>
                    <a:pt x="6991" y="3290"/>
                  </a:lnTo>
                  <a:lnTo>
                    <a:pt x="7022" y="3287"/>
                  </a:lnTo>
                  <a:lnTo>
                    <a:pt x="7053" y="3285"/>
                  </a:lnTo>
                  <a:lnTo>
                    <a:pt x="7082" y="3283"/>
                  </a:lnTo>
                  <a:lnTo>
                    <a:pt x="7112" y="3282"/>
                  </a:lnTo>
                  <a:lnTo>
                    <a:pt x="7151" y="3282"/>
                  </a:lnTo>
                  <a:lnTo>
                    <a:pt x="7183" y="3282"/>
                  </a:lnTo>
                  <a:lnTo>
                    <a:pt x="7213" y="3283"/>
                  </a:lnTo>
                  <a:lnTo>
                    <a:pt x="7242" y="3285"/>
                  </a:lnTo>
                  <a:lnTo>
                    <a:pt x="7270" y="3287"/>
                  </a:lnTo>
                  <a:lnTo>
                    <a:pt x="7296" y="3290"/>
                  </a:lnTo>
                  <a:lnTo>
                    <a:pt x="7322" y="3295"/>
                  </a:lnTo>
                  <a:lnTo>
                    <a:pt x="7346" y="3299"/>
                  </a:lnTo>
                  <a:lnTo>
                    <a:pt x="7368" y="3304"/>
                  </a:lnTo>
                  <a:lnTo>
                    <a:pt x="7391" y="3309"/>
                  </a:lnTo>
                  <a:lnTo>
                    <a:pt x="7411" y="3315"/>
                  </a:lnTo>
                  <a:lnTo>
                    <a:pt x="7431" y="3321"/>
                  </a:lnTo>
                  <a:lnTo>
                    <a:pt x="7450" y="3327"/>
                  </a:lnTo>
                  <a:lnTo>
                    <a:pt x="7468" y="3335"/>
                  </a:lnTo>
                  <a:lnTo>
                    <a:pt x="7484" y="3342"/>
                  </a:lnTo>
                  <a:lnTo>
                    <a:pt x="7500" y="3350"/>
                  </a:lnTo>
                  <a:lnTo>
                    <a:pt x="7516" y="3358"/>
                  </a:lnTo>
                  <a:lnTo>
                    <a:pt x="7529" y="3367"/>
                  </a:lnTo>
                  <a:lnTo>
                    <a:pt x="7542" y="3376"/>
                  </a:lnTo>
                  <a:lnTo>
                    <a:pt x="7554" y="3385"/>
                  </a:lnTo>
                  <a:lnTo>
                    <a:pt x="7566" y="3394"/>
                  </a:lnTo>
                  <a:lnTo>
                    <a:pt x="7577" y="3403"/>
                  </a:lnTo>
                  <a:lnTo>
                    <a:pt x="7587" y="3413"/>
                  </a:lnTo>
                  <a:lnTo>
                    <a:pt x="7596" y="3422"/>
                  </a:lnTo>
                  <a:lnTo>
                    <a:pt x="7604" y="3432"/>
                  </a:lnTo>
                  <a:lnTo>
                    <a:pt x="7619" y="3453"/>
                  </a:lnTo>
                  <a:lnTo>
                    <a:pt x="7631" y="3473"/>
                  </a:lnTo>
                  <a:lnTo>
                    <a:pt x="7642" y="3493"/>
                  </a:lnTo>
                  <a:lnTo>
                    <a:pt x="7650" y="3513"/>
                  </a:lnTo>
                  <a:lnTo>
                    <a:pt x="7656" y="3534"/>
                  </a:lnTo>
                  <a:lnTo>
                    <a:pt x="7661" y="3554"/>
                  </a:lnTo>
                  <a:lnTo>
                    <a:pt x="7664" y="3574"/>
                  </a:lnTo>
                  <a:lnTo>
                    <a:pt x="7665" y="3595"/>
                  </a:lnTo>
                  <a:lnTo>
                    <a:pt x="7665" y="3614"/>
                  </a:lnTo>
                  <a:lnTo>
                    <a:pt x="7663" y="3634"/>
                  </a:lnTo>
                  <a:lnTo>
                    <a:pt x="7660" y="3652"/>
                  </a:lnTo>
                  <a:lnTo>
                    <a:pt x="7656" y="3671"/>
                  </a:lnTo>
                  <a:lnTo>
                    <a:pt x="7651" y="3688"/>
                  </a:lnTo>
                  <a:lnTo>
                    <a:pt x="7645" y="3705"/>
                  </a:lnTo>
                  <a:lnTo>
                    <a:pt x="7636" y="3720"/>
                  </a:lnTo>
                  <a:lnTo>
                    <a:pt x="7628" y="3736"/>
                  </a:lnTo>
                  <a:lnTo>
                    <a:pt x="7619" y="3749"/>
                  </a:lnTo>
                  <a:lnTo>
                    <a:pt x="7609" y="3762"/>
                  </a:lnTo>
                  <a:lnTo>
                    <a:pt x="7599" y="3773"/>
                  </a:lnTo>
                  <a:lnTo>
                    <a:pt x="7588" y="3782"/>
                  </a:lnTo>
                  <a:lnTo>
                    <a:pt x="7575" y="3793"/>
                  </a:lnTo>
                  <a:lnTo>
                    <a:pt x="7560" y="3805"/>
                  </a:lnTo>
                  <a:lnTo>
                    <a:pt x="7543" y="3816"/>
                  </a:lnTo>
                  <a:lnTo>
                    <a:pt x="7524" y="3826"/>
                  </a:lnTo>
                  <a:lnTo>
                    <a:pt x="7514" y="3830"/>
                  </a:lnTo>
                  <a:lnTo>
                    <a:pt x="7503" y="3835"/>
                  </a:lnTo>
                  <a:lnTo>
                    <a:pt x="7492" y="3838"/>
                  </a:lnTo>
                  <a:lnTo>
                    <a:pt x="7481" y="3842"/>
                  </a:lnTo>
                  <a:lnTo>
                    <a:pt x="7469" y="3844"/>
                  </a:lnTo>
                  <a:lnTo>
                    <a:pt x="7457" y="3846"/>
                  </a:lnTo>
                  <a:lnTo>
                    <a:pt x="7445" y="3847"/>
                  </a:lnTo>
                  <a:lnTo>
                    <a:pt x="7431" y="3848"/>
                  </a:lnTo>
                  <a:lnTo>
                    <a:pt x="7413" y="3847"/>
                  </a:lnTo>
                  <a:lnTo>
                    <a:pt x="7396" y="3845"/>
                  </a:lnTo>
                  <a:lnTo>
                    <a:pt x="7380" y="3842"/>
                  </a:lnTo>
                  <a:lnTo>
                    <a:pt x="7364" y="3837"/>
                  </a:lnTo>
                  <a:lnTo>
                    <a:pt x="7335" y="3826"/>
                  </a:lnTo>
                  <a:lnTo>
                    <a:pt x="7309" y="3814"/>
                  </a:lnTo>
                  <a:lnTo>
                    <a:pt x="7288" y="3805"/>
                  </a:lnTo>
                  <a:lnTo>
                    <a:pt x="7268" y="3796"/>
                  </a:lnTo>
                  <a:lnTo>
                    <a:pt x="7257" y="3792"/>
                  </a:lnTo>
                  <a:lnTo>
                    <a:pt x="7246" y="3789"/>
                  </a:lnTo>
                  <a:lnTo>
                    <a:pt x="7233" y="3786"/>
                  </a:lnTo>
                  <a:lnTo>
                    <a:pt x="7220" y="3783"/>
                  </a:lnTo>
                  <a:lnTo>
                    <a:pt x="7198" y="3780"/>
                  </a:lnTo>
                  <a:lnTo>
                    <a:pt x="7173" y="3777"/>
                  </a:lnTo>
                  <a:lnTo>
                    <a:pt x="7147" y="3776"/>
                  </a:lnTo>
                  <a:lnTo>
                    <a:pt x="7120" y="3776"/>
                  </a:lnTo>
                  <a:lnTo>
                    <a:pt x="7094" y="3776"/>
                  </a:lnTo>
                  <a:lnTo>
                    <a:pt x="7067" y="3777"/>
                  </a:lnTo>
                  <a:lnTo>
                    <a:pt x="7040" y="3779"/>
                  </a:lnTo>
                  <a:lnTo>
                    <a:pt x="7011" y="3781"/>
                  </a:lnTo>
                  <a:lnTo>
                    <a:pt x="6950" y="3788"/>
                  </a:lnTo>
                  <a:lnTo>
                    <a:pt x="6886" y="3797"/>
                  </a:lnTo>
                  <a:lnTo>
                    <a:pt x="6819" y="3809"/>
                  </a:lnTo>
                  <a:lnTo>
                    <a:pt x="6748" y="3822"/>
                  </a:lnTo>
                  <a:lnTo>
                    <a:pt x="6674" y="3837"/>
                  </a:lnTo>
                  <a:lnTo>
                    <a:pt x="6596" y="3854"/>
                  </a:lnTo>
                  <a:lnTo>
                    <a:pt x="6516" y="3874"/>
                  </a:lnTo>
                  <a:lnTo>
                    <a:pt x="6432" y="3894"/>
                  </a:lnTo>
                  <a:lnTo>
                    <a:pt x="6347" y="3916"/>
                  </a:lnTo>
                  <a:lnTo>
                    <a:pt x="6259" y="3938"/>
                  </a:lnTo>
                  <a:lnTo>
                    <a:pt x="6168" y="3963"/>
                  </a:lnTo>
                  <a:lnTo>
                    <a:pt x="6075" y="3988"/>
                  </a:lnTo>
                  <a:lnTo>
                    <a:pt x="5981" y="4013"/>
                  </a:lnTo>
                  <a:lnTo>
                    <a:pt x="5884" y="4040"/>
                  </a:lnTo>
                  <a:lnTo>
                    <a:pt x="5746" y="4077"/>
                  </a:lnTo>
                  <a:lnTo>
                    <a:pt x="5604" y="4116"/>
                  </a:lnTo>
                  <a:lnTo>
                    <a:pt x="5460" y="4154"/>
                  </a:lnTo>
                  <a:lnTo>
                    <a:pt x="5311" y="4192"/>
                  </a:lnTo>
                  <a:lnTo>
                    <a:pt x="5161" y="4231"/>
                  </a:lnTo>
                  <a:lnTo>
                    <a:pt x="5008" y="4267"/>
                  </a:lnTo>
                  <a:lnTo>
                    <a:pt x="4854" y="4302"/>
                  </a:lnTo>
                  <a:lnTo>
                    <a:pt x="4697" y="4337"/>
                  </a:lnTo>
                  <a:lnTo>
                    <a:pt x="4619" y="4353"/>
                  </a:lnTo>
                  <a:lnTo>
                    <a:pt x="4540" y="4368"/>
                  </a:lnTo>
                  <a:lnTo>
                    <a:pt x="4462" y="4384"/>
                  </a:lnTo>
                  <a:lnTo>
                    <a:pt x="4382" y="4398"/>
                  </a:lnTo>
                  <a:lnTo>
                    <a:pt x="4303" y="4412"/>
                  </a:lnTo>
                  <a:lnTo>
                    <a:pt x="4223" y="4425"/>
                  </a:lnTo>
                  <a:lnTo>
                    <a:pt x="4144" y="4437"/>
                  </a:lnTo>
                  <a:lnTo>
                    <a:pt x="4065" y="4449"/>
                  </a:lnTo>
                  <a:lnTo>
                    <a:pt x="3986" y="4459"/>
                  </a:lnTo>
                  <a:lnTo>
                    <a:pt x="3906" y="4469"/>
                  </a:lnTo>
                  <a:lnTo>
                    <a:pt x="3827" y="4477"/>
                  </a:lnTo>
                  <a:lnTo>
                    <a:pt x="3748" y="4485"/>
                  </a:lnTo>
                  <a:lnTo>
                    <a:pt x="3670" y="4491"/>
                  </a:lnTo>
                  <a:lnTo>
                    <a:pt x="3592" y="4496"/>
                  </a:lnTo>
                  <a:lnTo>
                    <a:pt x="3513" y="4500"/>
                  </a:lnTo>
                  <a:lnTo>
                    <a:pt x="3435" y="4503"/>
                  </a:lnTo>
                  <a:lnTo>
                    <a:pt x="3450" y="4514"/>
                  </a:lnTo>
                  <a:lnTo>
                    <a:pt x="3465" y="4526"/>
                  </a:lnTo>
                  <a:lnTo>
                    <a:pt x="3477" y="4538"/>
                  </a:lnTo>
                  <a:lnTo>
                    <a:pt x="3488" y="4550"/>
                  </a:lnTo>
                  <a:lnTo>
                    <a:pt x="3497" y="4562"/>
                  </a:lnTo>
                  <a:lnTo>
                    <a:pt x="3505" y="4574"/>
                  </a:lnTo>
                  <a:lnTo>
                    <a:pt x="3512" y="4586"/>
                  </a:lnTo>
                  <a:lnTo>
                    <a:pt x="3518" y="4598"/>
                  </a:lnTo>
                  <a:lnTo>
                    <a:pt x="3523" y="4609"/>
                  </a:lnTo>
                  <a:lnTo>
                    <a:pt x="3527" y="4619"/>
                  </a:lnTo>
                  <a:lnTo>
                    <a:pt x="3530" y="4630"/>
                  </a:lnTo>
                  <a:lnTo>
                    <a:pt x="3533" y="4640"/>
                  </a:lnTo>
                  <a:lnTo>
                    <a:pt x="3536" y="4661"/>
                  </a:lnTo>
                  <a:lnTo>
                    <a:pt x="3538" y="4683"/>
                  </a:lnTo>
                  <a:lnTo>
                    <a:pt x="3539" y="4703"/>
                  </a:lnTo>
                  <a:lnTo>
                    <a:pt x="3538" y="4723"/>
                  </a:lnTo>
                  <a:lnTo>
                    <a:pt x="3536" y="4743"/>
                  </a:lnTo>
                  <a:lnTo>
                    <a:pt x="3533" y="4761"/>
                  </a:lnTo>
                  <a:lnTo>
                    <a:pt x="3530" y="4778"/>
                  </a:lnTo>
                  <a:lnTo>
                    <a:pt x="3525" y="4794"/>
                  </a:lnTo>
                  <a:lnTo>
                    <a:pt x="3520" y="4810"/>
                  </a:lnTo>
                  <a:lnTo>
                    <a:pt x="3516" y="4823"/>
                  </a:lnTo>
                  <a:lnTo>
                    <a:pt x="3507" y="4844"/>
                  </a:lnTo>
                  <a:lnTo>
                    <a:pt x="3502" y="4857"/>
                  </a:lnTo>
                  <a:lnTo>
                    <a:pt x="3491" y="4891"/>
                  </a:lnTo>
                  <a:lnTo>
                    <a:pt x="3465" y="4983"/>
                  </a:lnTo>
                  <a:lnTo>
                    <a:pt x="3446" y="5049"/>
                  </a:lnTo>
                  <a:lnTo>
                    <a:pt x="3426" y="5127"/>
                  </a:lnTo>
                  <a:lnTo>
                    <a:pt x="3403" y="5217"/>
                  </a:lnTo>
                  <a:lnTo>
                    <a:pt x="3379" y="5317"/>
                  </a:lnTo>
                  <a:lnTo>
                    <a:pt x="3355" y="5426"/>
                  </a:lnTo>
                  <a:lnTo>
                    <a:pt x="3331" y="5545"/>
                  </a:lnTo>
                  <a:lnTo>
                    <a:pt x="3306" y="5671"/>
                  </a:lnTo>
                  <a:lnTo>
                    <a:pt x="3283" y="5805"/>
                  </a:lnTo>
                  <a:lnTo>
                    <a:pt x="3262" y="5946"/>
                  </a:lnTo>
                  <a:lnTo>
                    <a:pt x="3241" y="6092"/>
                  </a:lnTo>
                  <a:lnTo>
                    <a:pt x="3225" y="6243"/>
                  </a:lnTo>
                  <a:lnTo>
                    <a:pt x="3212" y="6399"/>
                  </a:lnTo>
                  <a:lnTo>
                    <a:pt x="3202" y="6557"/>
                  </a:lnTo>
                  <a:lnTo>
                    <a:pt x="3197" y="6718"/>
                  </a:lnTo>
                  <a:lnTo>
                    <a:pt x="3197" y="6880"/>
                  </a:lnTo>
                  <a:lnTo>
                    <a:pt x="3202" y="7044"/>
                  </a:lnTo>
                  <a:lnTo>
                    <a:pt x="3213" y="7207"/>
                  </a:lnTo>
                  <a:lnTo>
                    <a:pt x="3231" y="7369"/>
                  </a:lnTo>
                  <a:lnTo>
                    <a:pt x="3257" y="7530"/>
                  </a:lnTo>
                  <a:lnTo>
                    <a:pt x="3290" y="7688"/>
                  </a:lnTo>
                  <a:lnTo>
                    <a:pt x="3332" y="7844"/>
                  </a:lnTo>
                  <a:lnTo>
                    <a:pt x="3382" y="7995"/>
                  </a:lnTo>
                  <a:lnTo>
                    <a:pt x="3442" y="8141"/>
                  </a:lnTo>
                  <a:lnTo>
                    <a:pt x="3512" y="8282"/>
                  </a:lnTo>
                  <a:lnTo>
                    <a:pt x="3594" y="8417"/>
                  </a:lnTo>
                  <a:lnTo>
                    <a:pt x="3685" y="8543"/>
                  </a:lnTo>
                  <a:lnTo>
                    <a:pt x="3790" y="8662"/>
                  </a:lnTo>
                  <a:lnTo>
                    <a:pt x="3905" y="8772"/>
                  </a:lnTo>
                  <a:lnTo>
                    <a:pt x="3915" y="8782"/>
                  </a:lnTo>
                  <a:lnTo>
                    <a:pt x="3925" y="8791"/>
                  </a:lnTo>
                  <a:lnTo>
                    <a:pt x="3933" y="8801"/>
                  </a:lnTo>
                  <a:lnTo>
                    <a:pt x="3942" y="8811"/>
                  </a:lnTo>
                  <a:lnTo>
                    <a:pt x="3949" y="8822"/>
                  </a:lnTo>
                  <a:lnTo>
                    <a:pt x="3956" y="8833"/>
                  </a:lnTo>
                  <a:lnTo>
                    <a:pt x="3962" y="8844"/>
                  </a:lnTo>
                  <a:lnTo>
                    <a:pt x="3968" y="8857"/>
                  </a:lnTo>
                  <a:lnTo>
                    <a:pt x="3973" y="8869"/>
                  </a:lnTo>
                  <a:lnTo>
                    <a:pt x="3977" y="8881"/>
                  </a:lnTo>
                  <a:lnTo>
                    <a:pt x="3981" y="8893"/>
                  </a:lnTo>
                  <a:lnTo>
                    <a:pt x="3984" y="8906"/>
                  </a:lnTo>
                  <a:lnTo>
                    <a:pt x="3987" y="8920"/>
                  </a:lnTo>
                  <a:lnTo>
                    <a:pt x="3989" y="8933"/>
                  </a:lnTo>
                  <a:lnTo>
                    <a:pt x="3990" y="8946"/>
                  </a:lnTo>
                  <a:lnTo>
                    <a:pt x="3991" y="8960"/>
                  </a:lnTo>
                  <a:lnTo>
                    <a:pt x="3990" y="8972"/>
                  </a:lnTo>
                  <a:lnTo>
                    <a:pt x="3989" y="8985"/>
                  </a:lnTo>
                  <a:lnTo>
                    <a:pt x="3988" y="8998"/>
                  </a:lnTo>
                  <a:lnTo>
                    <a:pt x="3984" y="9010"/>
                  </a:lnTo>
                  <a:lnTo>
                    <a:pt x="3982" y="9022"/>
                  </a:lnTo>
                  <a:lnTo>
                    <a:pt x="3978" y="9034"/>
                  </a:lnTo>
                  <a:lnTo>
                    <a:pt x="3975" y="9045"/>
                  </a:lnTo>
                  <a:lnTo>
                    <a:pt x="3970" y="9056"/>
                  </a:lnTo>
                  <a:lnTo>
                    <a:pt x="3965" y="9068"/>
                  </a:lnTo>
                  <a:lnTo>
                    <a:pt x="3960" y="9079"/>
                  </a:lnTo>
                  <a:lnTo>
                    <a:pt x="3954" y="9089"/>
                  </a:lnTo>
                  <a:lnTo>
                    <a:pt x="3948" y="9099"/>
                  </a:lnTo>
                  <a:lnTo>
                    <a:pt x="3941" y="9108"/>
                  </a:lnTo>
                  <a:lnTo>
                    <a:pt x="3934" y="9118"/>
                  </a:lnTo>
                  <a:lnTo>
                    <a:pt x="3926" y="9126"/>
                  </a:lnTo>
                  <a:lnTo>
                    <a:pt x="3917" y="9136"/>
                  </a:lnTo>
                  <a:lnTo>
                    <a:pt x="3908" y="9144"/>
                  </a:lnTo>
                  <a:lnTo>
                    <a:pt x="3900" y="9152"/>
                  </a:lnTo>
                  <a:lnTo>
                    <a:pt x="3890" y="9159"/>
                  </a:lnTo>
                  <a:lnTo>
                    <a:pt x="3881" y="9166"/>
                  </a:lnTo>
                  <a:lnTo>
                    <a:pt x="3871" y="9172"/>
                  </a:lnTo>
                  <a:lnTo>
                    <a:pt x="3861" y="9178"/>
                  </a:lnTo>
                  <a:lnTo>
                    <a:pt x="3849" y="9184"/>
                  </a:lnTo>
                  <a:lnTo>
                    <a:pt x="3839" y="9189"/>
                  </a:lnTo>
                  <a:lnTo>
                    <a:pt x="3827" y="9193"/>
                  </a:lnTo>
                  <a:lnTo>
                    <a:pt x="3816" y="9197"/>
                  </a:lnTo>
                  <a:lnTo>
                    <a:pt x="3805" y="9200"/>
                  </a:lnTo>
                  <a:lnTo>
                    <a:pt x="3793" y="9203"/>
                  </a:lnTo>
                  <a:lnTo>
                    <a:pt x="3780" y="9205"/>
                  </a:lnTo>
                  <a:lnTo>
                    <a:pt x="3768" y="9208"/>
                  </a:lnTo>
                  <a:lnTo>
                    <a:pt x="3755" y="9209"/>
                  </a:lnTo>
                  <a:lnTo>
                    <a:pt x="3743" y="9209"/>
                  </a:lnTo>
                  <a:lnTo>
                    <a:pt x="3721" y="9208"/>
                  </a:lnTo>
                  <a:lnTo>
                    <a:pt x="3698" y="9204"/>
                  </a:lnTo>
                  <a:lnTo>
                    <a:pt x="3687" y="9202"/>
                  </a:lnTo>
                  <a:lnTo>
                    <a:pt x="3677" y="9199"/>
                  </a:lnTo>
                  <a:lnTo>
                    <a:pt x="3667" y="9196"/>
                  </a:lnTo>
                  <a:lnTo>
                    <a:pt x="3657" y="9193"/>
                  </a:lnTo>
                  <a:lnTo>
                    <a:pt x="3646" y="9189"/>
                  </a:lnTo>
                  <a:lnTo>
                    <a:pt x="3636" y="9184"/>
                  </a:lnTo>
                  <a:lnTo>
                    <a:pt x="3627" y="9180"/>
                  </a:lnTo>
                  <a:lnTo>
                    <a:pt x="3617" y="9174"/>
                  </a:lnTo>
                  <a:lnTo>
                    <a:pt x="3608" y="9169"/>
                  </a:lnTo>
                  <a:lnTo>
                    <a:pt x="3600" y="9162"/>
                  </a:lnTo>
                  <a:lnTo>
                    <a:pt x="3591" y="9156"/>
                  </a:lnTo>
                  <a:lnTo>
                    <a:pt x="3582" y="9149"/>
                  </a:lnTo>
                  <a:lnTo>
                    <a:pt x="3556" y="9128"/>
                  </a:lnTo>
                  <a:lnTo>
                    <a:pt x="3525" y="9101"/>
                  </a:lnTo>
                  <a:lnTo>
                    <a:pt x="3487" y="9069"/>
                  </a:lnTo>
                  <a:lnTo>
                    <a:pt x="3446" y="9030"/>
                  </a:lnTo>
                  <a:lnTo>
                    <a:pt x="3402" y="8985"/>
                  </a:lnTo>
                  <a:lnTo>
                    <a:pt x="3355" y="8934"/>
                  </a:lnTo>
                  <a:lnTo>
                    <a:pt x="3305" y="8876"/>
                  </a:lnTo>
                  <a:lnTo>
                    <a:pt x="3253" y="8811"/>
                  </a:lnTo>
                  <a:lnTo>
                    <a:pt x="3202" y="8739"/>
                  </a:lnTo>
                  <a:lnTo>
                    <a:pt x="3148" y="8660"/>
                  </a:lnTo>
                  <a:lnTo>
                    <a:pt x="3095" y="8573"/>
                  </a:lnTo>
                  <a:lnTo>
                    <a:pt x="3042" y="8478"/>
                  </a:lnTo>
                  <a:lnTo>
                    <a:pt x="2992" y="8376"/>
                  </a:lnTo>
                  <a:lnTo>
                    <a:pt x="2942" y="8266"/>
                  </a:lnTo>
                  <a:lnTo>
                    <a:pt x="2895" y="8148"/>
                  </a:lnTo>
                  <a:lnTo>
                    <a:pt x="2850" y="8021"/>
                  </a:lnTo>
                  <a:lnTo>
                    <a:pt x="2810" y="7886"/>
                  </a:lnTo>
                  <a:lnTo>
                    <a:pt x="2773" y="7742"/>
                  </a:lnTo>
                  <a:lnTo>
                    <a:pt x="2742" y="7589"/>
                  </a:lnTo>
                  <a:lnTo>
                    <a:pt x="2715" y="7427"/>
                  </a:lnTo>
                  <a:lnTo>
                    <a:pt x="2695" y="7256"/>
                  </a:lnTo>
                  <a:lnTo>
                    <a:pt x="2681" y="7075"/>
                  </a:lnTo>
                  <a:lnTo>
                    <a:pt x="2674" y="6885"/>
                  </a:lnTo>
                  <a:lnTo>
                    <a:pt x="2675" y="6685"/>
                  </a:lnTo>
                  <a:lnTo>
                    <a:pt x="2684" y="6475"/>
                  </a:lnTo>
                  <a:lnTo>
                    <a:pt x="2702" y="6255"/>
                  </a:lnTo>
                  <a:lnTo>
                    <a:pt x="2730" y="6023"/>
                  </a:lnTo>
                  <a:lnTo>
                    <a:pt x="2767" y="5782"/>
                  </a:lnTo>
                  <a:lnTo>
                    <a:pt x="2816" y="5531"/>
                  </a:lnTo>
                  <a:lnTo>
                    <a:pt x="2875" y="5267"/>
                  </a:lnTo>
                  <a:lnTo>
                    <a:pt x="2946" y="4993"/>
                  </a:lnTo>
                  <a:lnTo>
                    <a:pt x="3030" y="4708"/>
                  </a:lnTo>
                  <a:lnTo>
                    <a:pt x="3031" y="4694"/>
                  </a:lnTo>
                  <a:lnTo>
                    <a:pt x="3033" y="4680"/>
                  </a:lnTo>
                  <a:lnTo>
                    <a:pt x="3036" y="4666"/>
                  </a:lnTo>
                  <a:lnTo>
                    <a:pt x="3040" y="4651"/>
                  </a:lnTo>
                  <a:lnTo>
                    <a:pt x="3045" y="4637"/>
                  </a:lnTo>
                  <a:lnTo>
                    <a:pt x="3051" y="4623"/>
                  </a:lnTo>
                  <a:lnTo>
                    <a:pt x="3058" y="4609"/>
                  </a:lnTo>
                  <a:lnTo>
                    <a:pt x="3065" y="4596"/>
                  </a:lnTo>
                  <a:lnTo>
                    <a:pt x="3073" y="4581"/>
                  </a:lnTo>
                  <a:lnTo>
                    <a:pt x="3082" y="4568"/>
                  </a:lnTo>
                  <a:lnTo>
                    <a:pt x="3092" y="4556"/>
                  </a:lnTo>
                  <a:lnTo>
                    <a:pt x="3102" y="4544"/>
                  </a:lnTo>
                  <a:lnTo>
                    <a:pt x="3113" y="4532"/>
                  </a:lnTo>
                  <a:lnTo>
                    <a:pt x="3126" y="4521"/>
                  </a:lnTo>
                  <a:lnTo>
                    <a:pt x="3139" y="4510"/>
                  </a:lnTo>
                  <a:lnTo>
                    <a:pt x="3153" y="4500"/>
                  </a:lnTo>
                  <a:lnTo>
                    <a:pt x="3106" y="4498"/>
                  </a:lnTo>
                  <a:lnTo>
                    <a:pt x="3060" y="4496"/>
                  </a:lnTo>
                  <a:lnTo>
                    <a:pt x="3014" y="4493"/>
                  </a:lnTo>
                  <a:lnTo>
                    <a:pt x="2968" y="4489"/>
                  </a:lnTo>
                  <a:lnTo>
                    <a:pt x="2924" y="4485"/>
                  </a:lnTo>
                  <a:lnTo>
                    <a:pt x="2880" y="4481"/>
                  </a:lnTo>
                  <a:lnTo>
                    <a:pt x="2835" y="4476"/>
                  </a:lnTo>
                  <a:lnTo>
                    <a:pt x="2793" y="4470"/>
                  </a:lnTo>
                  <a:lnTo>
                    <a:pt x="2750" y="4464"/>
                  </a:lnTo>
                  <a:lnTo>
                    <a:pt x="2707" y="4457"/>
                  </a:lnTo>
                  <a:lnTo>
                    <a:pt x="2666" y="4450"/>
                  </a:lnTo>
                  <a:lnTo>
                    <a:pt x="2624" y="4442"/>
                  </a:lnTo>
                  <a:lnTo>
                    <a:pt x="2583" y="4433"/>
                  </a:lnTo>
                  <a:lnTo>
                    <a:pt x="2543" y="4425"/>
                  </a:lnTo>
                  <a:lnTo>
                    <a:pt x="2503" y="4415"/>
                  </a:lnTo>
                  <a:lnTo>
                    <a:pt x="2464" y="4405"/>
                  </a:lnTo>
                  <a:lnTo>
                    <a:pt x="2424" y="4395"/>
                  </a:lnTo>
                  <a:lnTo>
                    <a:pt x="2385" y="4384"/>
                  </a:lnTo>
                  <a:lnTo>
                    <a:pt x="2348" y="4372"/>
                  </a:lnTo>
                  <a:lnTo>
                    <a:pt x="2310" y="4360"/>
                  </a:lnTo>
                  <a:lnTo>
                    <a:pt x="2273" y="4347"/>
                  </a:lnTo>
                  <a:lnTo>
                    <a:pt x="2236" y="4334"/>
                  </a:lnTo>
                  <a:lnTo>
                    <a:pt x="2201" y="4320"/>
                  </a:lnTo>
                  <a:lnTo>
                    <a:pt x="2165" y="4306"/>
                  </a:lnTo>
                  <a:lnTo>
                    <a:pt x="2130" y="4290"/>
                  </a:lnTo>
                  <a:lnTo>
                    <a:pt x="2095" y="4275"/>
                  </a:lnTo>
                  <a:lnTo>
                    <a:pt x="2061" y="4259"/>
                  </a:lnTo>
                  <a:lnTo>
                    <a:pt x="2027" y="4242"/>
                  </a:lnTo>
                  <a:lnTo>
                    <a:pt x="1993" y="4224"/>
                  </a:lnTo>
                  <a:lnTo>
                    <a:pt x="1960" y="4206"/>
                  </a:lnTo>
                  <a:lnTo>
                    <a:pt x="1928" y="4188"/>
                  </a:lnTo>
                  <a:lnTo>
                    <a:pt x="1896" y="4169"/>
                  </a:lnTo>
                  <a:lnTo>
                    <a:pt x="1837" y="4131"/>
                  </a:lnTo>
                  <a:lnTo>
                    <a:pt x="1780" y="4092"/>
                  </a:lnTo>
                  <a:lnTo>
                    <a:pt x="1725" y="4049"/>
                  </a:lnTo>
                  <a:lnTo>
                    <a:pt x="1672" y="4005"/>
                  </a:lnTo>
                  <a:lnTo>
                    <a:pt x="1620" y="3959"/>
                  </a:lnTo>
                  <a:lnTo>
                    <a:pt x="1570" y="3909"/>
                  </a:lnTo>
                  <a:lnTo>
                    <a:pt x="1522" y="3858"/>
                  </a:lnTo>
                  <a:lnTo>
                    <a:pt x="1476" y="3806"/>
                  </a:lnTo>
                  <a:lnTo>
                    <a:pt x="1431" y="3750"/>
                  </a:lnTo>
                  <a:lnTo>
                    <a:pt x="1387" y="3692"/>
                  </a:lnTo>
                  <a:lnTo>
                    <a:pt x="1346" y="3632"/>
                  </a:lnTo>
                  <a:lnTo>
                    <a:pt x="1306" y="3570"/>
                  </a:lnTo>
                  <a:lnTo>
                    <a:pt x="1269" y="3507"/>
                  </a:lnTo>
                  <a:lnTo>
                    <a:pt x="1232" y="3442"/>
                  </a:lnTo>
                  <a:lnTo>
                    <a:pt x="1199" y="3374"/>
                  </a:lnTo>
                  <a:lnTo>
                    <a:pt x="1166" y="3304"/>
                  </a:lnTo>
                  <a:lnTo>
                    <a:pt x="1136" y="3232"/>
                  </a:lnTo>
                  <a:lnTo>
                    <a:pt x="1106" y="3158"/>
                  </a:lnTo>
                  <a:lnTo>
                    <a:pt x="1079" y="3083"/>
                  </a:lnTo>
                  <a:lnTo>
                    <a:pt x="1054" y="3006"/>
                  </a:lnTo>
                  <a:lnTo>
                    <a:pt x="1031" y="2925"/>
                  </a:lnTo>
                  <a:lnTo>
                    <a:pt x="1009" y="2844"/>
                  </a:lnTo>
                  <a:lnTo>
                    <a:pt x="989" y="2762"/>
                  </a:lnTo>
                  <a:lnTo>
                    <a:pt x="972" y="2677"/>
                  </a:lnTo>
                  <a:lnTo>
                    <a:pt x="956" y="2591"/>
                  </a:lnTo>
                  <a:lnTo>
                    <a:pt x="942" y="2503"/>
                  </a:lnTo>
                  <a:lnTo>
                    <a:pt x="929" y="2412"/>
                  </a:lnTo>
                  <a:lnTo>
                    <a:pt x="919" y="2321"/>
                  </a:lnTo>
                  <a:lnTo>
                    <a:pt x="911" y="2228"/>
                  </a:lnTo>
                  <a:lnTo>
                    <a:pt x="905" y="2133"/>
                  </a:lnTo>
                  <a:lnTo>
                    <a:pt x="901" y="2037"/>
                  </a:lnTo>
                  <a:lnTo>
                    <a:pt x="898" y="1939"/>
                  </a:lnTo>
                  <a:lnTo>
                    <a:pt x="846" y="2012"/>
                  </a:lnTo>
                  <a:lnTo>
                    <a:pt x="795" y="2087"/>
                  </a:lnTo>
                  <a:lnTo>
                    <a:pt x="746" y="2162"/>
                  </a:lnTo>
                  <a:lnTo>
                    <a:pt x="698" y="2237"/>
                  </a:lnTo>
                  <a:lnTo>
                    <a:pt x="651" y="2314"/>
                  </a:lnTo>
                  <a:lnTo>
                    <a:pt x="607" y="2392"/>
                  </a:lnTo>
                  <a:lnTo>
                    <a:pt x="563" y="2471"/>
                  </a:lnTo>
                  <a:lnTo>
                    <a:pt x="520" y="2550"/>
                  </a:lnTo>
                  <a:lnTo>
                    <a:pt x="480" y="2631"/>
                  </a:lnTo>
                  <a:lnTo>
                    <a:pt x="441" y="2712"/>
                  </a:lnTo>
                  <a:lnTo>
                    <a:pt x="403" y="2795"/>
                  </a:lnTo>
                  <a:lnTo>
                    <a:pt x="367" y="2878"/>
                  </a:lnTo>
                  <a:lnTo>
                    <a:pt x="332" y="2962"/>
                  </a:lnTo>
                  <a:lnTo>
                    <a:pt x="299" y="3047"/>
                  </a:lnTo>
                  <a:lnTo>
                    <a:pt x="269" y="3132"/>
                  </a:lnTo>
                  <a:lnTo>
                    <a:pt x="238" y="3218"/>
                  </a:lnTo>
                  <a:lnTo>
                    <a:pt x="211" y="3306"/>
                  </a:lnTo>
                  <a:lnTo>
                    <a:pt x="184" y="3394"/>
                  </a:lnTo>
                  <a:lnTo>
                    <a:pt x="159" y="3482"/>
                  </a:lnTo>
                  <a:lnTo>
                    <a:pt x="137" y="3571"/>
                  </a:lnTo>
                  <a:lnTo>
                    <a:pt x="115" y="3662"/>
                  </a:lnTo>
                  <a:lnTo>
                    <a:pt x="95" y="3752"/>
                  </a:lnTo>
                  <a:lnTo>
                    <a:pt x="78" y="3843"/>
                  </a:lnTo>
                  <a:lnTo>
                    <a:pt x="61" y="3935"/>
                  </a:lnTo>
                  <a:lnTo>
                    <a:pt x="47" y="4028"/>
                  </a:lnTo>
                  <a:lnTo>
                    <a:pt x="35" y="4121"/>
                  </a:lnTo>
                  <a:lnTo>
                    <a:pt x="25" y="4214"/>
                  </a:lnTo>
                  <a:lnTo>
                    <a:pt x="16" y="4309"/>
                  </a:lnTo>
                  <a:lnTo>
                    <a:pt x="9" y="4403"/>
                  </a:lnTo>
                  <a:lnTo>
                    <a:pt x="5" y="4498"/>
                  </a:lnTo>
                  <a:lnTo>
                    <a:pt x="1" y="4594"/>
                  </a:lnTo>
                  <a:lnTo>
                    <a:pt x="0" y="4690"/>
                  </a:lnTo>
                  <a:lnTo>
                    <a:pt x="7" y="4931"/>
                  </a:lnTo>
                  <a:lnTo>
                    <a:pt x="25" y="5170"/>
                  </a:lnTo>
                  <a:lnTo>
                    <a:pt x="54" y="5405"/>
                  </a:lnTo>
                  <a:lnTo>
                    <a:pt x="96" y="5636"/>
                  </a:lnTo>
                  <a:lnTo>
                    <a:pt x="148" y="5862"/>
                  </a:lnTo>
                  <a:lnTo>
                    <a:pt x="212" y="6085"/>
                  </a:lnTo>
                  <a:lnTo>
                    <a:pt x="285" y="6303"/>
                  </a:lnTo>
                  <a:lnTo>
                    <a:pt x="369" y="6516"/>
                  </a:lnTo>
                  <a:lnTo>
                    <a:pt x="463" y="6724"/>
                  </a:lnTo>
                  <a:lnTo>
                    <a:pt x="567" y="6926"/>
                  </a:lnTo>
                  <a:lnTo>
                    <a:pt x="680" y="7123"/>
                  </a:lnTo>
                  <a:lnTo>
                    <a:pt x="803" y="7312"/>
                  </a:lnTo>
                  <a:lnTo>
                    <a:pt x="934" y="7497"/>
                  </a:lnTo>
                  <a:lnTo>
                    <a:pt x="1073" y="7674"/>
                  </a:lnTo>
                  <a:lnTo>
                    <a:pt x="1220" y="7844"/>
                  </a:lnTo>
                  <a:lnTo>
                    <a:pt x="1376" y="8007"/>
                  </a:lnTo>
                  <a:lnTo>
                    <a:pt x="1539" y="8162"/>
                  </a:lnTo>
                  <a:lnTo>
                    <a:pt x="1709" y="8310"/>
                  </a:lnTo>
                  <a:lnTo>
                    <a:pt x="1887" y="8449"/>
                  </a:lnTo>
                  <a:lnTo>
                    <a:pt x="2071" y="8580"/>
                  </a:lnTo>
                  <a:lnTo>
                    <a:pt x="2262" y="8702"/>
                  </a:lnTo>
                  <a:lnTo>
                    <a:pt x="2457" y="8815"/>
                  </a:lnTo>
                  <a:lnTo>
                    <a:pt x="2661" y="8919"/>
                  </a:lnTo>
                  <a:lnTo>
                    <a:pt x="2869" y="9012"/>
                  </a:lnTo>
                  <a:lnTo>
                    <a:pt x="3082" y="9096"/>
                  </a:lnTo>
                  <a:lnTo>
                    <a:pt x="3300" y="9170"/>
                  </a:lnTo>
                  <a:lnTo>
                    <a:pt x="3523" y="9233"/>
                  </a:lnTo>
                  <a:lnTo>
                    <a:pt x="3750" y="9286"/>
                  </a:lnTo>
                  <a:lnTo>
                    <a:pt x="3981" y="9327"/>
                  </a:lnTo>
                  <a:lnTo>
                    <a:pt x="4216" y="9357"/>
                  </a:lnTo>
                  <a:lnTo>
                    <a:pt x="4455" y="9375"/>
                  </a:lnTo>
                  <a:lnTo>
                    <a:pt x="4696" y="9381"/>
                  </a:lnTo>
                  <a:lnTo>
                    <a:pt x="4779" y="9380"/>
                  </a:lnTo>
                  <a:lnTo>
                    <a:pt x="4862" y="9378"/>
                  </a:lnTo>
                  <a:lnTo>
                    <a:pt x="4944" y="9374"/>
                  </a:lnTo>
                  <a:lnTo>
                    <a:pt x="5026" y="9369"/>
                  </a:lnTo>
                  <a:lnTo>
                    <a:pt x="5107" y="9362"/>
                  </a:lnTo>
                  <a:lnTo>
                    <a:pt x="5189" y="9354"/>
                  </a:lnTo>
                  <a:lnTo>
                    <a:pt x="5269" y="9344"/>
                  </a:lnTo>
                  <a:lnTo>
                    <a:pt x="5349" y="9333"/>
                  </a:lnTo>
                  <a:lnTo>
                    <a:pt x="5429" y="9321"/>
                  </a:lnTo>
                  <a:lnTo>
                    <a:pt x="5508" y="9308"/>
                  </a:lnTo>
                  <a:lnTo>
                    <a:pt x="5587" y="9293"/>
                  </a:lnTo>
                  <a:lnTo>
                    <a:pt x="5666" y="9276"/>
                  </a:lnTo>
                  <a:lnTo>
                    <a:pt x="5743" y="9259"/>
                  </a:lnTo>
                  <a:lnTo>
                    <a:pt x="5821" y="9241"/>
                  </a:lnTo>
                  <a:lnTo>
                    <a:pt x="5898" y="9221"/>
                  </a:lnTo>
                  <a:lnTo>
                    <a:pt x="5974" y="9200"/>
                  </a:lnTo>
                  <a:lnTo>
                    <a:pt x="5963" y="9196"/>
                  </a:lnTo>
                  <a:lnTo>
                    <a:pt x="5953" y="9192"/>
                  </a:lnTo>
                  <a:lnTo>
                    <a:pt x="5942" y="9188"/>
                  </a:lnTo>
                  <a:lnTo>
                    <a:pt x="5932" y="9183"/>
                  </a:lnTo>
                  <a:lnTo>
                    <a:pt x="5922" y="9178"/>
                  </a:lnTo>
                  <a:lnTo>
                    <a:pt x="5913" y="9172"/>
                  </a:lnTo>
                  <a:lnTo>
                    <a:pt x="5902" y="9166"/>
                  </a:lnTo>
                  <a:lnTo>
                    <a:pt x="5893" y="9159"/>
                  </a:lnTo>
                  <a:lnTo>
                    <a:pt x="5885" y="9152"/>
                  </a:lnTo>
                  <a:lnTo>
                    <a:pt x="5876" y="9144"/>
                  </a:lnTo>
                  <a:lnTo>
                    <a:pt x="5868" y="9137"/>
                  </a:lnTo>
                  <a:lnTo>
                    <a:pt x="5861" y="9127"/>
                  </a:lnTo>
                  <a:lnTo>
                    <a:pt x="5853" y="9119"/>
                  </a:lnTo>
                  <a:lnTo>
                    <a:pt x="5846" y="9110"/>
                  </a:lnTo>
                  <a:lnTo>
                    <a:pt x="5839" y="9100"/>
                  </a:lnTo>
                  <a:lnTo>
                    <a:pt x="5833" y="9090"/>
                  </a:lnTo>
                  <a:lnTo>
                    <a:pt x="5815" y="9060"/>
                  </a:lnTo>
                  <a:lnTo>
                    <a:pt x="5795" y="9026"/>
                  </a:lnTo>
                  <a:lnTo>
                    <a:pt x="5772" y="8985"/>
                  </a:lnTo>
                  <a:lnTo>
                    <a:pt x="5749" y="8940"/>
                  </a:lnTo>
                  <a:lnTo>
                    <a:pt x="5725" y="8889"/>
                  </a:lnTo>
                  <a:lnTo>
                    <a:pt x="5700" y="8832"/>
                  </a:lnTo>
                  <a:lnTo>
                    <a:pt x="5675" y="8770"/>
                  </a:lnTo>
                  <a:lnTo>
                    <a:pt x="5650" y="8703"/>
                  </a:lnTo>
                  <a:lnTo>
                    <a:pt x="5624" y="8628"/>
                  </a:lnTo>
                  <a:lnTo>
                    <a:pt x="5600" y="8548"/>
                  </a:lnTo>
                  <a:lnTo>
                    <a:pt x="5576" y="8463"/>
                  </a:lnTo>
                  <a:lnTo>
                    <a:pt x="5554" y="8371"/>
                  </a:lnTo>
                  <a:lnTo>
                    <a:pt x="5533" y="8273"/>
                  </a:lnTo>
                  <a:lnTo>
                    <a:pt x="5514" y="8168"/>
                  </a:lnTo>
                  <a:lnTo>
                    <a:pt x="5496" y="8058"/>
                  </a:lnTo>
                  <a:lnTo>
                    <a:pt x="5481" y="7940"/>
                  </a:lnTo>
                  <a:lnTo>
                    <a:pt x="5468" y="7815"/>
                  </a:lnTo>
                  <a:lnTo>
                    <a:pt x="5459" y="7684"/>
                  </a:lnTo>
                  <a:lnTo>
                    <a:pt x="5453" y="7547"/>
                  </a:lnTo>
                  <a:lnTo>
                    <a:pt x="5450" y="7402"/>
                  </a:lnTo>
                  <a:lnTo>
                    <a:pt x="5451" y="7251"/>
                  </a:lnTo>
                  <a:lnTo>
                    <a:pt x="5456" y="7092"/>
                  </a:lnTo>
                  <a:lnTo>
                    <a:pt x="5466" y="6927"/>
                  </a:lnTo>
                  <a:lnTo>
                    <a:pt x="5480" y="6753"/>
                  </a:lnTo>
                  <a:lnTo>
                    <a:pt x="5499" y="6573"/>
                  </a:lnTo>
                  <a:lnTo>
                    <a:pt x="5524" y="6385"/>
                  </a:lnTo>
                  <a:lnTo>
                    <a:pt x="5554" y="6190"/>
                  </a:lnTo>
                  <a:lnTo>
                    <a:pt x="5591" y="5987"/>
                  </a:lnTo>
                  <a:lnTo>
                    <a:pt x="5633" y="5776"/>
                  </a:lnTo>
                  <a:lnTo>
                    <a:pt x="5682" y="5557"/>
                  </a:lnTo>
                  <a:lnTo>
                    <a:pt x="5739" y="5330"/>
                  </a:lnTo>
                  <a:lnTo>
                    <a:pt x="5802" y="5095"/>
                  </a:lnTo>
                  <a:lnTo>
                    <a:pt x="5805" y="5074"/>
                  </a:lnTo>
                  <a:lnTo>
                    <a:pt x="5809" y="5053"/>
                  </a:lnTo>
                  <a:lnTo>
                    <a:pt x="5816" y="5031"/>
                  </a:lnTo>
                  <a:lnTo>
                    <a:pt x="5824" y="5009"/>
                  </a:lnTo>
                  <a:lnTo>
                    <a:pt x="5833" y="4988"/>
                  </a:lnTo>
                  <a:lnTo>
                    <a:pt x="5846" y="4968"/>
                  </a:lnTo>
                  <a:lnTo>
                    <a:pt x="5859" y="4947"/>
                  </a:lnTo>
                  <a:lnTo>
                    <a:pt x="5873" y="4928"/>
                  </a:lnTo>
                  <a:lnTo>
                    <a:pt x="5881" y="4920"/>
                  </a:lnTo>
                  <a:lnTo>
                    <a:pt x="5889" y="4911"/>
                  </a:lnTo>
                  <a:lnTo>
                    <a:pt x="5898" y="4903"/>
                  </a:lnTo>
                  <a:lnTo>
                    <a:pt x="5907" y="4895"/>
                  </a:lnTo>
                  <a:lnTo>
                    <a:pt x="5918" y="4888"/>
                  </a:lnTo>
                  <a:lnTo>
                    <a:pt x="5928" y="4882"/>
                  </a:lnTo>
                  <a:lnTo>
                    <a:pt x="5938" y="4874"/>
                  </a:lnTo>
                  <a:lnTo>
                    <a:pt x="5949" y="4868"/>
                  </a:lnTo>
                  <a:lnTo>
                    <a:pt x="5960" y="4863"/>
                  </a:lnTo>
                  <a:lnTo>
                    <a:pt x="5971" y="4859"/>
                  </a:lnTo>
                  <a:lnTo>
                    <a:pt x="5984" y="4855"/>
                  </a:lnTo>
                  <a:lnTo>
                    <a:pt x="5996" y="4851"/>
                  </a:lnTo>
                  <a:lnTo>
                    <a:pt x="6009" y="4849"/>
                  </a:lnTo>
                  <a:lnTo>
                    <a:pt x="6022" y="4847"/>
                  </a:lnTo>
                  <a:lnTo>
                    <a:pt x="6035" y="4846"/>
                  </a:lnTo>
                  <a:lnTo>
                    <a:pt x="6050" y="4845"/>
                  </a:lnTo>
                  <a:lnTo>
                    <a:pt x="6067" y="4846"/>
                  </a:lnTo>
                  <a:lnTo>
                    <a:pt x="6083" y="4847"/>
                  </a:lnTo>
                  <a:lnTo>
                    <a:pt x="6100" y="4850"/>
                  </a:lnTo>
                  <a:lnTo>
                    <a:pt x="6118" y="4854"/>
                  </a:lnTo>
                  <a:lnTo>
                    <a:pt x="6135" y="4859"/>
                  </a:lnTo>
                  <a:lnTo>
                    <a:pt x="6150" y="4865"/>
                  </a:lnTo>
                  <a:lnTo>
                    <a:pt x="6165" y="4871"/>
                  </a:lnTo>
                  <a:lnTo>
                    <a:pt x="6179" y="4878"/>
                  </a:lnTo>
                  <a:lnTo>
                    <a:pt x="6192" y="4886"/>
                  </a:lnTo>
                  <a:lnTo>
                    <a:pt x="6204" y="4894"/>
                  </a:lnTo>
                  <a:lnTo>
                    <a:pt x="6214" y="4902"/>
                  </a:lnTo>
                  <a:lnTo>
                    <a:pt x="6224" y="4910"/>
                  </a:lnTo>
                  <a:lnTo>
                    <a:pt x="6233" y="4919"/>
                  </a:lnTo>
                  <a:lnTo>
                    <a:pt x="6241" y="4927"/>
                  </a:lnTo>
                  <a:lnTo>
                    <a:pt x="6250" y="4936"/>
                  </a:lnTo>
                  <a:lnTo>
                    <a:pt x="6257" y="4945"/>
                  </a:lnTo>
                  <a:lnTo>
                    <a:pt x="6268" y="4963"/>
                  </a:lnTo>
                  <a:lnTo>
                    <a:pt x="6277" y="4979"/>
                  </a:lnTo>
                  <a:lnTo>
                    <a:pt x="6285" y="4999"/>
                  </a:lnTo>
                  <a:lnTo>
                    <a:pt x="6292" y="5018"/>
                  </a:lnTo>
                  <a:lnTo>
                    <a:pt x="6296" y="5039"/>
                  </a:lnTo>
                  <a:lnTo>
                    <a:pt x="6299" y="5058"/>
                  </a:lnTo>
                  <a:lnTo>
                    <a:pt x="6300" y="5077"/>
                  </a:lnTo>
                  <a:lnTo>
                    <a:pt x="6301" y="5095"/>
                  </a:lnTo>
                  <a:lnTo>
                    <a:pt x="6300" y="5114"/>
                  </a:lnTo>
                  <a:lnTo>
                    <a:pt x="6298" y="5131"/>
                  </a:lnTo>
                  <a:lnTo>
                    <a:pt x="6295" y="5147"/>
                  </a:lnTo>
                  <a:lnTo>
                    <a:pt x="6292" y="5162"/>
                  </a:lnTo>
                  <a:lnTo>
                    <a:pt x="6289" y="5176"/>
                  </a:lnTo>
                  <a:lnTo>
                    <a:pt x="6286" y="5188"/>
                  </a:lnTo>
                  <a:lnTo>
                    <a:pt x="6279" y="5208"/>
                  </a:lnTo>
                  <a:lnTo>
                    <a:pt x="6274" y="5220"/>
                  </a:lnTo>
                  <a:lnTo>
                    <a:pt x="6266" y="5248"/>
                  </a:lnTo>
                  <a:lnTo>
                    <a:pt x="6244" y="5322"/>
                  </a:lnTo>
                  <a:lnTo>
                    <a:pt x="6227" y="5375"/>
                  </a:lnTo>
                  <a:lnTo>
                    <a:pt x="6210" y="5439"/>
                  </a:lnTo>
                  <a:lnTo>
                    <a:pt x="6191" y="5512"/>
                  </a:lnTo>
                  <a:lnTo>
                    <a:pt x="6169" y="5594"/>
                  </a:lnTo>
                  <a:lnTo>
                    <a:pt x="6148" y="5686"/>
                  </a:lnTo>
                  <a:lnTo>
                    <a:pt x="6126" y="5784"/>
                  </a:lnTo>
                  <a:lnTo>
                    <a:pt x="6102" y="5891"/>
                  </a:lnTo>
                  <a:lnTo>
                    <a:pt x="6080" y="6003"/>
                  </a:lnTo>
                  <a:lnTo>
                    <a:pt x="6058" y="6123"/>
                  </a:lnTo>
                  <a:lnTo>
                    <a:pt x="6036" y="6247"/>
                  </a:lnTo>
                  <a:lnTo>
                    <a:pt x="6016" y="6378"/>
                  </a:lnTo>
                  <a:lnTo>
                    <a:pt x="5999" y="6513"/>
                  </a:lnTo>
                  <a:lnTo>
                    <a:pt x="5983" y="6652"/>
                  </a:lnTo>
                  <a:lnTo>
                    <a:pt x="5969" y="6795"/>
                  </a:lnTo>
                  <a:lnTo>
                    <a:pt x="5958" y="6940"/>
                  </a:lnTo>
                  <a:lnTo>
                    <a:pt x="5951" y="7088"/>
                  </a:lnTo>
                  <a:lnTo>
                    <a:pt x="5948" y="7238"/>
                  </a:lnTo>
                  <a:lnTo>
                    <a:pt x="5949" y="7389"/>
                  </a:lnTo>
                  <a:lnTo>
                    <a:pt x="5954" y="7541"/>
                  </a:lnTo>
                  <a:lnTo>
                    <a:pt x="5964" y="7694"/>
                  </a:lnTo>
                  <a:lnTo>
                    <a:pt x="5980" y="7847"/>
                  </a:lnTo>
                  <a:lnTo>
                    <a:pt x="6001" y="7998"/>
                  </a:lnTo>
                  <a:lnTo>
                    <a:pt x="6028" y="8148"/>
                  </a:lnTo>
                  <a:lnTo>
                    <a:pt x="6062" y="8296"/>
                  </a:lnTo>
                  <a:lnTo>
                    <a:pt x="6102" y="8441"/>
                  </a:lnTo>
                  <a:lnTo>
                    <a:pt x="6151" y="8584"/>
                  </a:lnTo>
                  <a:lnTo>
                    <a:pt x="6207" y="8723"/>
                  </a:lnTo>
                  <a:lnTo>
                    <a:pt x="6271" y="8858"/>
                  </a:lnTo>
                  <a:lnTo>
                    <a:pt x="6277" y="8871"/>
                  </a:lnTo>
                  <a:lnTo>
                    <a:pt x="6282" y="8884"/>
                  </a:lnTo>
                  <a:lnTo>
                    <a:pt x="6286" y="8898"/>
                  </a:lnTo>
                  <a:lnTo>
                    <a:pt x="6290" y="8911"/>
                  </a:lnTo>
                  <a:lnTo>
                    <a:pt x="6292" y="8925"/>
                  </a:lnTo>
                  <a:lnTo>
                    <a:pt x="6294" y="8938"/>
                  </a:lnTo>
                  <a:lnTo>
                    <a:pt x="6295" y="8952"/>
                  </a:lnTo>
                  <a:lnTo>
                    <a:pt x="6296" y="8966"/>
                  </a:lnTo>
                  <a:lnTo>
                    <a:pt x="6295" y="8976"/>
                  </a:lnTo>
                  <a:lnTo>
                    <a:pt x="6295" y="8987"/>
                  </a:lnTo>
                  <a:lnTo>
                    <a:pt x="6293" y="8998"/>
                  </a:lnTo>
                  <a:lnTo>
                    <a:pt x="6292" y="9008"/>
                  </a:lnTo>
                  <a:lnTo>
                    <a:pt x="6287" y="9028"/>
                  </a:lnTo>
                  <a:lnTo>
                    <a:pt x="6280" y="9047"/>
                  </a:lnTo>
                  <a:lnTo>
                    <a:pt x="6272" y="9066"/>
                  </a:lnTo>
                  <a:lnTo>
                    <a:pt x="6262" y="9083"/>
                  </a:lnTo>
                  <a:lnTo>
                    <a:pt x="6252" y="9100"/>
                  </a:lnTo>
                  <a:lnTo>
                    <a:pt x="6239" y="9116"/>
                  </a:lnTo>
                  <a:lnTo>
                    <a:pt x="6410" y="9053"/>
                  </a:lnTo>
                  <a:lnTo>
                    <a:pt x="6577" y="8984"/>
                  </a:lnTo>
                  <a:lnTo>
                    <a:pt x="6741" y="8908"/>
                  </a:lnTo>
                  <a:lnTo>
                    <a:pt x="6901" y="8827"/>
                  </a:lnTo>
                  <a:lnTo>
                    <a:pt x="7059" y="8740"/>
                  </a:lnTo>
                  <a:lnTo>
                    <a:pt x="7211" y="8647"/>
                  </a:lnTo>
                  <a:lnTo>
                    <a:pt x="7360" y="8548"/>
                  </a:lnTo>
                  <a:lnTo>
                    <a:pt x="7507" y="8444"/>
                  </a:lnTo>
                  <a:lnTo>
                    <a:pt x="7647" y="8334"/>
                  </a:lnTo>
                  <a:lnTo>
                    <a:pt x="7784" y="8220"/>
                  </a:lnTo>
                  <a:lnTo>
                    <a:pt x="7916" y="8100"/>
                  </a:lnTo>
                  <a:lnTo>
                    <a:pt x="8044" y="7976"/>
                  </a:lnTo>
                  <a:lnTo>
                    <a:pt x="8166" y="7847"/>
                  </a:lnTo>
                  <a:lnTo>
                    <a:pt x="8284" y="7714"/>
                  </a:lnTo>
                  <a:lnTo>
                    <a:pt x="8397" y="7575"/>
                  </a:lnTo>
                  <a:lnTo>
                    <a:pt x="8505" y="7433"/>
                  </a:lnTo>
                  <a:lnTo>
                    <a:pt x="8606" y="7286"/>
                  </a:lnTo>
                  <a:lnTo>
                    <a:pt x="8703" y="7136"/>
                  </a:lnTo>
                  <a:lnTo>
                    <a:pt x="8794" y="6982"/>
                  </a:lnTo>
                  <a:lnTo>
                    <a:pt x="8879" y="6823"/>
                  </a:lnTo>
                  <a:lnTo>
                    <a:pt x="8957" y="6662"/>
                  </a:lnTo>
                  <a:lnTo>
                    <a:pt x="9030" y="6497"/>
                  </a:lnTo>
                  <a:lnTo>
                    <a:pt x="9097" y="6329"/>
                  </a:lnTo>
                  <a:lnTo>
                    <a:pt x="9158" y="6157"/>
                  </a:lnTo>
                  <a:lnTo>
                    <a:pt x="9212" y="5983"/>
                  </a:lnTo>
                  <a:lnTo>
                    <a:pt x="9259" y="5805"/>
                  </a:lnTo>
                  <a:lnTo>
                    <a:pt x="9300" y="5626"/>
                  </a:lnTo>
                  <a:lnTo>
                    <a:pt x="9333" y="5443"/>
                  </a:lnTo>
                  <a:lnTo>
                    <a:pt x="9358" y="5258"/>
                  </a:lnTo>
                  <a:lnTo>
                    <a:pt x="9378" y="5071"/>
                  </a:lnTo>
                  <a:lnTo>
                    <a:pt x="9389" y="4882"/>
                  </a:lnTo>
                  <a:lnTo>
                    <a:pt x="9393" y="4690"/>
                  </a:lnTo>
                  <a:lnTo>
                    <a:pt x="9387" y="4449"/>
                  </a:lnTo>
                  <a:lnTo>
                    <a:pt x="9369" y="4210"/>
                  </a:lnTo>
                  <a:lnTo>
                    <a:pt x="9339" y="3976"/>
                  </a:lnTo>
                  <a:lnTo>
                    <a:pt x="9298" y="3745"/>
                  </a:lnTo>
                  <a:lnTo>
                    <a:pt x="9245" y="3519"/>
                  </a:lnTo>
                  <a:lnTo>
                    <a:pt x="9182" y="3296"/>
                  </a:lnTo>
                  <a:lnTo>
                    <a:pt x="9108" y="3078"/>
                  </a:lnTo>
                  <a:lnTo>
                    <a:pt x="9023" y="2865"/>
                  </a:lnTo>
                  <a:lnTo>
                    <a:pt x="8930" y="2657"/>
                  </a:lnTo>
                  <a:lnTo>
                    <a:pt x="8825" y="2455"/>
                  </a:lnTo>
                  <a:lnTo>
                    <a:pt x="8713" y="2258"/>
                  </a:lnTo>
                  <a:lnTo>
                    <a:pt x="8591" y="2068"/>
                  </a:lnTo>
                  <a:lnTo>
                    <a:pt x="8460" y="1884"/>
                  </a:lnTo>
                  <a:lnTo>
                    <a:pt x="8321" y="1706"/>
                  </a:lnTo>
                  <a:lnTo>
                    <a:pt x="8173" y="1536"/>
                  </a:lnTo>
                  <a:lnTo>
                    <a:pt x="8017" y="1374"/>
                  </a:lnTo>
                  <a:lnTo>
                    <a:pt x="7854" y="1219"/>
                  </a:lnTo>
                  <a:lnTo>
                    <a:pt x="7684" y="1071"/>
                  </a:lnTo>
                  <a:lnTo>
                    <a:pt x="7507" y="932"/>
                  </a:lnTo>
                  <a:lnTo>
                    <a:pt x="7322" y="801"/>
                  </a:lnTo>
                  <a:lnTo>
                    <a:pt x="7132" y="679"/>
                  </a:lnTo>
                  <a:lnTo>
                    <a:pt x="6935" y="566"/>
                  </a:lnTo>
                  <a:lnTo>
                    <a:pt x="6733" y="462"/>
                  </a:lnTo>
                  <a:lnTo>
                    <a:pt x="6525" y="369"/>
                  </a:lnTo>
                  <a:lnTo>
                    <a:pt x="6312" y="285"/>
                  </a:lnTo>
                  <a:lnTo>
                    <a:pt x="6093" y="211"/>
                  </a:lnTo>
                  <a:lnTo>
                    <a:pt x="5870" y="148"/>
                  </a:lnTo>
                  <a:lnTo>
                    <a:pt x="5642" y="95"/>
                  </a:lnTo>
                  <a:lnTo>
                    <a:pt x="5412" y="54"/>
                  </a:lnTo>
                  <a:lnTo>
                    <a:pt x="5176" y="24"/>
                  </a:lnTo>
                  <a:lnTo>
                    <a:pt x="4938" y="6"/>
                  </a:lnTo>
                  <a:lnTo>
                    <a:pt x="4696" y="0"/>
                  </a:lnTo>
                  <a:close/>
                  <a:moveTo>
                    <a:pt x="3302" y="3370"/>
                  </a:moveTo>
                  <a:lnTo>
                    <a:pt x="3266" y="3369"/>
                  </a:lnTo>
                  <a:lnTo>
                    <a:pt x="3229" y="3366"/>
                  </a:lnTo>
                  <a:lnTo>
                    <a:pt x="3194" y="3361"/>
                  </a:lnTo>
                  <a:lnTo>
                    <a:pt x="3159" y="3355"/>
                  </a:lnTo>
                  <a:lnTo>
                    <a:pt x="3125" y="3347"/>
                  </a:lnTo>
                  <a:lnTo>
                    <a:pt x="3091" y="3338"/>
                  </a:lnTo>
                  <a:lnTo>
                    <a:pt x="3059" y="3328"/>
                  </a:lnTo>
                  <a:lnTo>
                    <a:pt x="3026" y="3316"/>
                  </a:lnTo>
                  <a:lnTo>
                    <a:pt x="2995" y="3302"/>
                  </a:lnTo>
                  <a:lnTo>
                    <a:pt x="2964" y="3286"/>
                  </a:lnTo>
                  <a:lnTo>
                    <a:pt x="2935" y="3270"/>
                  </a:lnTo>
                  <a:lnTo>
                    <a:pt x="2905" y="3253"/>
                  </a:lnTo>
                  <a:lnTo>
                    <a:pt x="2878" y="3234"/>
                  </a:lnTo>
                  <a:lnTo>
                    <a:pt x="2851" y="3213"/>
                  </a:lnTo>
                  <a:lnTo>
                    <a:pt x="2825" y="3192"/>
                  </a:lnTo>
                  <a:lnTo>
                    <a:pt x="2801" y="3169"/>
                  </a:lnTo>
                  <a:lnTo>
                    <a:pt x="2777" y="3145"/>
                  </a:lnTo>
                  <a:lnTo>
                    <a:pt x="2755" y="3120"/>
                  </a:lnTo>
                  <a:lnTo>
                    <a:pt x="2734" y="3095"/>
                  </a:lnTo>
                  <a:lnTo>
                    <a:pt x="2714" y="3068"/>
                  </a:lnTo>
                  <a:lnTo>
                    <a:pt x="2695" y="3040"/>
                  </a:lnTo>
                  <a:lnTo>
                    <a:pt x="2679" y="3012"/>
                  </a:lnTo>
                  <a:lnTo>
                    <a:pt x="2663" y="2982"/>
                  </a:lnTo>
                  <a:lnTo>
                    <a:pt x="2648" y="2952"/>
                  </a:lnTo>
                  <a:lnTo>
                    <a:pt x="2636" y="2921"/>
                  </a:lnTo>
                  <a:lnTo>
                    <a:pt x="2625" y="2889"/>
                  </a:lnTo>
                  <a:lnTo>
                    <a:pt x="2615" y="2857"/>
                  </a:lnTo>
                  <a:lnTo>
                    <a:pt x="2608" y="2824"/>
                  </a:lnTo>
                  <a:lnTo>
                    <a:pt x="2601" y="2791"/>
                  </a:lnTo>
                  <a:lnTo>
                    <a:pt x="2597" y="2756"/>
                  </a:lnTo>
                  <a:lnTo>
                    <a:pt x="2594" y="2722"/>
                  </a:lnTo>
                  <a:lnTo>
                    <a:pt x="2593" y="2686"/>
                  </a:lnTo>
                  <a:lnTo>
                    <a:pt x="2594" y="2652"/>
                  </a:lnTo>
                  <a:lnTo>
                    <a:pt x="2597" y="2617"/>
                  </a:lnTo>
                  <a:lnTo>
                    <a:pt x="2601" y="2583"/>
                  </a:lnTo>
                  <a:lnTo>
                    <a:pt x="2608" y="2549"/>
                  </a:lnTo>
                  <a:lnTo>
                    <a:pt x="2615" y="2516"/>
                  </a:lnTo>
                  <a:lnTo>
                    <a:pt x="2625" y="2483"/>
                  </a:lnTo>
                  <a:lnTo>
                    <a:pt x="2636" y="2452"/>
                  </a:lnTo>
                  <a:lnTo>
                    <a:pt x="2648" y="2420"/>
                  </a:lnTo>
                  <a:lnTo>
                    <a:pt x="2663" y="2391"/>
                  </a:lnTo>
                  <a:lnTo>
                    <a:pt x="2679" y="2361"/>
                  </a:lnTo>
                  <a:lnTo>
                    <a:pt x="2695" y="2332"/>
                  </a:lnTo>
                  <a:lnTo>
                    <a:pt x="2714" y="2305"/>
                  </a:lnTo>
                  <a:lnTo>
                    <a:pt x="2734" y="2277"/>
                  </a:lnTo>
                  <a:lnTo>
                    <a:pt x="2755" y="2252"/>
                  </a:lnTo>
                  <a:lnTo>
                    <a:pt x="2777" y="2227"/>
                  </a:lnTo>
                  <a:lnTo>
                    <a:pt x="2801" y="2203"/>
                  </a:lnTo>
                  <a:lnTo>
                    <a:pt x="2825" y="2181"/>
                  </a:lnTo>
                  <a:lnTo>
                    <a:pt x="2851" y="2160"/>
                  </a:lnTo>
                  <a:lnTo>
                    <a:pt x="2878" y="2140"/>
                  </a:lnTo>
                  <a:lnTo>
                    <a:pt x="2905" y="2120"/>
                  </a:lnTo>
                  <a:lnTo>
                    <a:pt x="2935" y="2102"/>
                  </a:lnTo>
                  <a:lnTo>
                    <a:pt x="2964" y="2086"/>
                  </a:lnTo>
                  <a:lnTo>
                    <a:pt x="2995" y="2071"/>
                  </a:lnTo>
                  <a:lnTo>
                    <a:pt x="3026" y="2056"/>
                  </a:lnTo>
                  <a:lnTo>
                    <a:pt x="3059" y="2044"/>
                  </a:lnTo>
                  <a:lnTo>
                    <a:pt x="3091" y="2034"/>
                  </a:lnTo>
                  <a:lnTo>
                    <a:pt x="3125" y="2025"/>
                  </a:lnTo>
                  <a:lnTo>
                    <a:pt x="3159" y="2017"/>
                  </a:lnTo>
                  <a:lnTo>
                    <a:pt x="3194" y="2011"/>
                  </a:lnTo>
                  <a:lnTo>
                    <a:pt x="3229" y="2007"/>
                  </a:lnTo>
                  <a:lnTo>
                    <a:pt x="3266" y="2004"/>
                  </a:lnTo>
                  <a:lnTo>
                    <a:pt x="3302" y="2003"/>
                  </a:lnTo>
                  <a:lnTo>
                    <a:pt x="3338" y="2004"/>
                  </a:lnTo>
                  <a:lnTo>
                    <a:pt x="3374" y="2007"/>
                  </a:lnTo>
                  <a:lnTo>
                    <a:pt x="3409" y="2011"/>
                  </a:lnTo>
                  <a:lnTo>
                    <a:pt x="3444" y="2017"/>
                  </a:lnTo>
                  <a:lnTo>
                    <a:pt x="3478" y="2025"/>
                  </a:lnTo>
                  <a:lnTo>
                    <a:pt x="3511" y="2034"/>
                  </a:lnTo>
                  <a:lnTo>
                    <a:pt x="3545" y="2044"/>
                  </a:lnTo>
                  <a:lnTo>
                    <a:pt x="3577" y="2056"/>
                  </a:lnTo>
                  <a:lnTo>
                    <a:pt x="3608" y="2071"/>
                  </a:lnTo>
                  <a:lnTo>
                    <a:pt x="3638" y="2086"/>
                  </a:lnTo>
                  <a:lnTo>
                    <a:pt x="3669" y="2102"/>
                  </a:lnTo>
                  <a:lnTo>
                    <a:pt x="3697" y="2120"/>
                  </a:lnTo>
                  <a:lnTo>
                    <a:pt x="3725" y="2140"/>
                  </a:lnTo>
                  <a:lnTo>
                    <a:pt x="3752" y="2160"/>
                  </a:lnTo>
                  <a:lnTo>
                    <a:pt x="3777" y="2181"/>
                  </a:lnTo>
                  <a:lnTo>
                    <a:pt x="3802" y="2203"/>
                  </a:lnTo>
                  <a:lnTo>
                    <a:pt x="3825" y="2227"/>
                  </a:lnTo>
                  <a:lnTo>
                    <a:pt x="3847" y="2252"/>
                  </a:lnTo>
                  <a:lnTo>
                    <a:pt x="3869" y="2277"/>
                  </a:lnTo>
                  <a:lnTo>
                    <a:pt x="3888" y="2305"/>
                  </a:lnTo>
                  <a:lnTo>
                    <a:pt x="3906" y="2332"/>
                  </a:lnTo>
                  <a:lnTo>
                    <a:pt x="3924" y="2361"/>
                  </a:lnTo>
                  <a:lnTo>
                    <a:pt x="3940" y="2391"/>
                  </a:lnTo>
                  <a:lnTo>
                    <a:pt x="3954" y="2420"/>
                  </a:lnTo>
                  <a:lnTo>
                    <a:pt x="3966" y="2452"/>
                  </a:lnTo>
                  <a:lnTo>
                    <a:pt x="3977" y="2483"/>
                  </a:lnTo>
                  <a:lnTo>
                    <a:pt x="3988" y="2516"/>
                  </a:lnTo>
                  <a:lnTo>
                    <a:pt x="3995" y="2549"/>
                  </a:lnTo>
                  <a:lnTo>
                    <a:pt x="4002" y="2583"/>
                  </a:lnTo>
                  <a:lnTo>
                    <a:pt x="4006" y="2617"/>
                  </a:lnTo>
                  <a:lnTo>
                    <a:pt x="4009" y="2652"/>
                  </a:lnTo>
                  <a:lnTo>
                    <a:pt x="4010" y="2686"/>
                  </a:lnTo>
                  <a:lnTo>
                    <a:pt x="4009" y="2722"/>
                  </a:lnTo>
                  <a:lnTo>
                    <a:pt x="4006" y="2756"/>
                  </a:lnTo>
                  <a:lnTo>
                    <a:pt x="4002" y="2791"/>
                  </a:lnTo>
                  <a:lnTo>
                    <a:pt x="3995" y="2824"/>
                  </a:lnTo>
                  <a:lnTo>
                    <a:pt x="3988" y="2857"/>
                  </a:lnTo>
                  <a:lnTo>
                    <a:pt x="3977" y="2889"/>
                  </a:lnTo>
                  <a:lnTo>
                    <a:pt x="3966" y="2921"/>
                  </a:lnTo>
                  <a:lnTo>
                    <a:pt x="3954" y="2952"/>
                  </a:lnTo>
                  <a:lnTo>
                    <a:pt x="3940" y="2982"/>
                  </a:lnTo>
                  <a:lnTo>
                    <a:pt x="3924" y="3012"/>
                  </a:lnTo>
                  <a:lnTo>
                    <a:pt x="3906" y="3040"/>
                  </a:lnTo>
                  <a:lnTo>
                    <a:pt x="3888" y="3068"/>
                  </a:lnTo>
                  <a:lnTo>
                    <a:pt x="3869" y="3095"/>
                  </a:lnTo>
                  <a:lnTo>
                    <a:pt x="3847" y="3120"/>
                  </a:lnTo>
                  <a:lnTo>
                    <a:pt x="3825" y="3145"/>
                  </a:lnTo>
                  <a:lnTo>
                    <a:pt x="3802" y="3169"/>
                  </a:lnTo>
                  <a:lnTo>
                    <a:pt x="3777" y="3192"/>
                  </a:lnTo>
                  <a:lnTo>
                    <a:pt x="3752" y="3213"/>
                  </a:lnTo>
                  <a:lnTo>
                    <a:pt x="3725" y="3234"/>
                  </a:lnTo>
                  <a:lnTo>
                    <a:pt x="3697" y="3253"/>
                  </a:lnTo>
                  <a:lnTo>
                    <a:pt x="3669" y="3270"/>
                  </a:lnTo>
                  <a:lnTo>
                    <a:pt x="3638" y="3286"/>
                  </a:lnTo>
                  <a:lnTo>
                    <a:pt x="3608" y="3302"/>
                  </a:lnTo>
                  <a:lnTo>
                    <a:pt x="3577" y="3316"/>
                  </a:lnTo>
                  <a:lnTo>
                    <a:pt x="3545" y="3328"/>
                  </a:lnTo>
                  <a:lnTo>
                    <a:pt x="3511" y="3338"/>
                  </a:lnTo>
                  <a:lnTo>
                    <a:pt x="3478" y="3347"/>
                  </a:lnTo>
                  <a:lnTo>
                    <a:pt x="3444" y="3355"/>
                  </a:lnTo>
                  <a:lnTo>
                    <a:pt x="3409" y="3361"/>
                  </a:lnTo>
                  <a:lnTo>
                    <a:pt x="3374" y="3366"/>
                  </a:lnTo>
                  <a:lnTo>
                    <a:pt x="3338" y="3369"/>
                  </a:lnTo>
                  <a:lnTo>
                    <a:pt x="3302" y="3370"/>
                  </a:lnTo>
                  <a:close/>
                  <a:moveTo>
                    <a:pt x="5865" y="3241"/>
                  </a:moveTo>
                  <a:lnTo>
                    <a:pt x="5828" y="3240"/>
                  </a:lnTo>
                  <a:lnTo>
                    <a:pt x="5793" y="3238"/>
                  </a:lnTo>
                  <a:lnTo>
                    <a:pt x="5757" y="3233"/>
                  </a:lnTo>
                  <a:lnTo>
                    <a:pt x="5723" y="3227"/>
                  </a:lnTo>
                  <a:lnTo>
                    <a:pt x="5688" y="3219"/>
                  </a:lnTo>
                  <a:lnTo>
                    <a:pt x="5655" y="3210"/>
                  </a:lnTo>
                  <a:lnTo>
                    <a:pt x="5621" y="3199"/>
                  </a:lnTo>
                  <a:lnTo>
                    <a:pt x="5590" y="3187"/>
                  </a:lnTo>
                  <a:lnTo>
                    <a:pt x="5558" y="3174"/>
                  </a:lnTo>
                  <a:lnTo>
                    <a:pt x="5528" y="3159"/>
                  </a:lnTo>
                  <a:lnTo>
                    <a:pt x="5497" y="3142"/>
                  </a:lnTo>
                  <a:lnTo>
                    <a:pt x="5469" y="3124"/>
                  </a:lnTo>
                  <a:lnTo>
                    <a:pt x="5441" y="3105"/>
                  </a:lnTo>
                  <a:lnTo>
                    <a:pt x="5414" y="3085"/>
                  </a:lnTo>
                  <a:lnTo>
                    <a:pt x="5389" y="3063"/>
                  </a:lnTo>
                  <a:lnTo>
                    <a:pt x="5364" y="3041"/>
                  </a:lnTo>
                  <a:lnTo>
                    <a:pt x="5340" y="3017"/>
                  </a:lnTo>
                  <a:lnTo>
                    <a:pt x="5318" y="2992"/>
                  </a:lnTo>
                  <a:lnTo>
                    <a:pt x="5297" y="2966"/>
                  </a:lnTo>
                  <a:lnTo>
                    <a:pt x="5277" y="2940"/>
                  </a:lnTo>
                  <a:lnTo>
                    <a:pt x="5259" y="2912"/>
                  </a:lnTo>
                  <a:lnTo>
                    <a:pt x="5241" y="2883"/>
                  </a:lnTo>
                  <a:lnTo>
                    <a:pt x="5226" y="2853"/>
                  </a:lnTo>
                  <a:lnTo>
                    <a:pt x="5212" y="2824"/>
                  </a:lnTo>
                  <a:lnTo>
                    <a:pt x="5199" y="2793"/>
                  </a:lnTo>
                  <a:lnTo>
                    <a:pt x="5188" y="2761"/>
                  </a:lnTo>
                  <a:lnTo>
                    <a:pt x="5178" y="2729"/>
                  </a:lnTo>
                  <a:lnTo>
                    <a:pt x="5170" y="2695"/>
                  </a:lnTo>
                  <a:lnTo>
                    <a:pt x="5164" y="2662"/>
                  </a:lnTo>
                  <a:lnTo>
                    <a:pt x="5159" y="2627"/>
                  </a:lnTo>
                  <a:lnTo>
                    <a:pt x="5157" y="2593"/>
                  </a:lnTo>
                  <a:lnTo>
                    <a:pt x="5156" y="2558"/>
                  </a:lnTo>
                  <a:lnTo>
                    <a:pt x="5157" y="2523"/>
                  </a:lnTo>
                  <a:lnTo>
                    <a:pt x="5159" y="2488"/>
                  </a:lnTo>
                  <a:lnTo>
                    <a:pt x="5164" y="2454"/>
                  </a:lnTo>
                  <a:lnTo>
                    <a:pt x="5170" y="2420"/>
                  </a:lnTo>
                  <a:lnTo>
                    <a:pt x="5178" y="2387"/>
                  </a:lnTo>
                  <a:lnTo>
                    <a:pt x="5188" y="2354"/>
                  </a:lnTo>
                  <a:lnTo>
                    <a:pt x="5199" y="2323"/>
                  </a:lnTo>
                  <a:lnTo>
                    <a:pt x="5212" y="2293"/>
                  </a:lnTo>
                  <a:lnTo>
                    <a:pt x="5226" y="2262"/>
                  </a:lnTo>
                  <a:lnTo>
                    <a:pt x="5241" y="2233"/>
                  </a:lnTo>
                  <a:lnTo>
                    <a:pt x="5259" y="2204"/>
                  </a:lnTo>
                  <a:lnTo>
                    <a:pt x="5277" y="2176"/>
                  </a:lnTo>
                  <a:lnTo>
                    <a:pt x="5297" y="2150"/>
                  </a:lnTo>
                  <a:lnTo>
                    <a:pt x="5318" y="2123"/>
                  </a:lnTo>
                  <a:lnTo>
                    <a:pt x="5340" y="2099"/>
                  </a:lnTo>
                  <a:lnTo>
                    <a:pt x="5364" y="2075"/>
                  </a:lnTo>
                  <a:lnTo>
                    <a:pt x="5389" y="2052"/>
                  </a:lnTo>
                  <a:lnTo>
                    <a:pt x="5414" y="2031"/>
                  </a:lnTo>
                  <a:lnTo>
                    <a:pt x="5441" y="2011"/>
                  </a:lnTo>
                  <a:lnTo>
                    <a:pt x="5469" y="1991"/>
                  </a:lnTo>
                  <a:lnTo>
                    <a:pt x="5497" y="1973"/>
                  </a:lnTo>
                  <a:lnTo>
                    <a:pt x="5528" y="1957"/>
                  </a:lnTo>
                  <a:lnTo>
                    <a:pt x="5558" y="1942"/>
                  </a:lnTo>
                  <a:lnTo>
                    <a:pt x="5590" y="1929"/>
                  </a:lnTo>
                  <a:lnTo>
                    <a:pt x="5621" y="1916"/>
                  </a:lnTo>
                  <a:lnTo>
                    <a:pt x="5655" y="1905"/>
                  </a:lnTo>
                  <a:lnTo>
                    <a:pt x="5688" y="1896"/>
                  </a:lnTo>
                  <a:lnTo>
                    <a:pt x="5723" y="1888"/>
                  </a:lnTo>
                  <a:lnTo>
                    <a:pt x="5757" y="1883"/>
                  </a:lnTo>
                  <a:lnTo>
                    <a:pt x="5793" y="1878"/>
                  </a:lnTo>
                  <a:lnTo>
                    <a:pt x="5828" y="1876"/>
                  </a:lnTo>
                  <a:lnTo>
                    <a:pt x="5865" y="1875"/>
                  </a:lnTo>
                  <a:lnTo>
                    <a:pt x="5901" y="1876"/>
                  </a:lnTo>
                  <a:lnTo>
                    <a:pt x="5938" y="1878"/>
                  </a:lnTo>
                  <a:lnTo>
                    <a:pt x="5972" y="1883"/>
                  </a:lnTo>
                  <a:lnTo>
                    <a:pt x="6008" y="1888"/>
                  </a:lnTo>
                  <a:lnTo>
                    <a:pt x="6041" y="1896"/>
                  </a:lnTo>
                  <a:lnTo>
                    <a:pt x="6075" y="1905"/>
                  </a:lnTo>
                  <a:lnTo>
                    <a:pt x="6108" y="1916"/>
                  </a:lnTo>
                  <a:lnTo>
                    <a:pt x="6140" y="1929"/>
                  </a:lnTo>
                  <a:lnTo>
                    <a:pt x="6171" y="1942"/>
                  </a:lnTo>
                  <a:lnTo>
                    <a:pt x="6202" y="1957"/>
                  </a:lnTo>
                  <a:lnTo>
                    <a:pt x="6232" y="1973"/>
                  </a:lnTo>
                  <a:lnTo>
                    <a:pt x="6261" y="1991"/>
                  </a:lnTo>
                  <a:lnTo>
                    <a:pt x="6288" y="2011"/>
                  </a:lnTo>
                  <a:lnTo>
                    <a:pt x="6316" y="2031"/>
                  </a:lnTo>
                  <a:lnTo>
                    <a:pt x="6341" y="2052"/>
                  </a:lnTo>
                  <a:lnTo>
                    <a:pt x="6365" y="2075"/>
                  </a:lnTo>
                  <a:lnTo>
                    <a:pt x="6389" y="2099"/>
                  </a:lnTo>
                  <a:lnTo>
                    <a:pt x="6411" y="2123"/>
                  </a:lnTo>
                  <a:lnTo>
                    <a:pt x="6432" y="2150"/>
                  </a:lnTo>
                  <a:lnTo>
                    <a:pt x="6452" y="2176"/>
                  </a:lnTo>
                  <a:lnTo>
                    <a:pt x="6470" y="2204"/>
                  </a:lnTo>
                  <a:lnTo>
                    <a:pt x="6487" y="2233"/>
                  </a:lnTo>
                  <a:lnTo>
                    <a:pt x="6503" y="2262"/>
                  </a:lnTo>
                  <a:lnTo>
                    <a:pt x="6518" y="2293"/>
                  </a:lnTo>
                  <a:lnTo>
                    <a:pt x="6530" y="2323"/>
                  </a:lnTo>
                  <a:lnTo>
                    <a:pt x="6541" y="2354"/>
                  </a:lnTo>
                  <a:lnTo>
                    <a:pt x="6551" y="2387"/>
                  </a:lnTo>
                  <a:lnTo>
                    <a:pt x="6558" y="2420"/>
                  </a:lnTo>
                  <a:lnTo>
                    <a:pt x="6564" y="2454"/>
                  </a:lnTo>
                  <a:lnTo>
                    <a:pt x="6569" y="2488"/>
                  </a:lnTo>
                  <a:lnTo>
                    <a:pt x="6572" y="2523"/>
                  </a:lnTo>
                  <a:lnTo>
                    <a:pt x="6573" y="2558"/>
                  </a:lnTo>
                  <a:lnTo>
                    <a:pt x="6572" y="2593"/>
                  </a:lnTo>
                  <a:lnTo>
                    <a:pt x="6569" y="2627"/>
                  </a:lnTo>
                  <a:lnTo>
                    <a:pt x="6564" y="2662"/>
                  </a:lnTo>
                  <a:lnTo>
                    <a:pt x="6558" y="2695"/>
                  </a:lnTo>
                  <a:lnTo>
                    <a:pt x="6551" y="2729"/>
                  </a:lnTo>
                  <a:lnTo>
                    <a:pt x="6541" y="2761"/>
                  </a:lnTo>
                  <a:lnTo>
                    <a:pt x="6530" y="2793"/>
                  </a:lnTo>
                  <a:lnTo>
                    <a:pt x="6518" y="2824"/>
                  </a:lnTo>
                  <a:lnTo>
                    <a:pt x="6503" y="2853"/>
                  </a:lnTo>
                  <a:lnTo>
                    <a:pt x="6487" y="2883"/>
                  </a:lnTo>
                  <a:lnTo>
                    <a:pt x="6470" y="2912"/>
                  </a:lnTo>
                  <a:lnTo>
                    <a:pt x="6452" y="2940"/>
                  </a:lnTo>
                  <a:lnTo>
                    <a:pt x="6432" y="2966"/>
                  </a:lnTo>
                  <a:lnTo>
                    <a:pt x="6411" y="2992"/>
                  </a:lnTo>
                  <a:lnTo>
                    <a:pt x="6389" y="3017"/>
                  </a:lnTo>
                  <a:lnTo>
                    <a:pt x="6365" y="3041"/>
                  </a:lnTo>
                  <a:lnTo>
                    <a:pt x="6341" y="3063"/>
                  </a:lnTo>
                  <a:lnTo>
                    <a:pt x="6316" y="3085"/>
                  </a:lnTo>
                  <a:lnTo>
                    <a:pt x="6288" y="3105"/>
                  </a:lnTo>
                  <a:lnTo>
                    <a:pt x="6261" y="3124"/>
                  </a:lnTo>
                  <a:lnTo>
                    <a:pt x="6232" y="3142"/>
                  </a:lnTo>
                  <a:lnTo>
                    <a:pt x="6202" y="3159"/>
                  </a:lnTo>
                  <a:lnTo>
                    <a:pt x="6171" y="3174"/>
                  </a:lnTo>
                  <a:lnTo>
                    <a:pt x="6140" y="3187"/>
                  </a:lnTo>
                  <a:lnTo>
                    <a:pt x="6108" y="3199"/>
                  </a:lnTo>
                  <a:lnTo>
                    <a:pt x="6075" y="3210"/>
                  </a:lnTo>
                  <a:lnTo>
                    <a:pt x="6041" y="3219"/>
                  </a:lnTo>
                  <a:lnTo>
                    <a:pt x="6008" y="3227"/>
                  </a:lnTo>
                  <a:lnTo>
                    <a:pt x="5972" y="3233"/>
                  </a:lnTo>
                  <a:lnTo>
                    <a:pt x="5938" y="3238"/>
                  </a:lnTo>
                  <a:lnTo>
                    <a:pt x="5901" y="3240"/>
                  </a:lnTo>
                  <a:lnTo>
                    <a:pt x="5865" y="3241"/>
                  </a:lnTo>
                  <a:close/>
                </a:path>
              </a:pathLst>
            </a:custGeom>
            <a:solidFill>
              <a:srgbClr val="004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007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sz="3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17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6F5C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58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58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337770" y="1836049"/>
            <a:ext cx="1229458" cy="1245038"/>
            <a:chOff x="613021" y="2121494"/>
            <a:chExt cx="647242" cy="655444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13021" y="2121494"/>
              <a:ext cx="647242" cy="655444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95" y="2127977"/>
              <a:ext cx="628056" cy="636016"/>
            </a:xfrm>
            <a:prstGeom prst="rect">
              <a:avLst/>
            </a:prstGeom>
            <a:no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2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58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DC9D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12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1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" descr="F:\2. GPTW\ARGENTINA\Templates\Iconos dimensiones\png_no_title\camarader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7" y="1825233"/>
            <a:ext cx="1182424" cy="124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6387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Dimensión Camaradería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612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94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69536" y="1498447"/>
            <a:ext cx="1422464" cy="4679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75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</a:p>
          <a:p>
            <a:pPr algn="ctr"/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077757" y="3838368"/>
            <a:ext cx="80602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228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242939"/>
            <a:ext cx="5727562" cy="1731369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49002" y="3190070"/>
            <a:ext cx="5637125" cy="688608"/>
          </a:xfrm>
        </p:spPr>
        <p:txBody>
          <a:bodyPr>
            <a:normAutofit lnSpcReduction="10000"/>
          </a:bodyPr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CONFIANZA: Fortalezas y Oportunidades de Mejora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8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Benchm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2557767"/>
            <a:ext cx="3283683" cy="360000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8481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3"/>
          <p:cNvGraphicFramePr>
            <a:graphicFrameLocks noGrp="1"/>
          </p:cNvGraphicFramePr>
          <p:nvPr>
            <p:extLst/>
          </p:nvPr>
        </p:nvGraphicFramePr>
        <p:xfrm>
          <a:off x="291464" y="1543049"/>
          <a:ext cx="9824085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801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79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830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65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20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Fortalezas Confianza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5550" y="1543051"/>
            <a:ext cx="2076450" cy="4524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765536" y="3840480"/>
            <a:ext cx="8422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58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a 22"/>
          <p:cNvGraphicFramePr>
            <a:graphicFrameLocks noGrp="1"/>
          </p:cNvGraphicFramePr>
          <p:nvPr>
            <p:extLst/>
          </p:nvPr>
        </p:nvGraphicFramePr>
        <p:xfrm>
          <a:off x="310831" y="1543049"/>
          <a:ext cx="9804718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2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774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624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7465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34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071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Oportunidades de Mejora Confianza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10115550" y="1543051"/>
            <a:ext cx="2076450" cy="4601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765536" y="3851631"/>
            <a:ext cx="8549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40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112315"/>
            <a:ext cx="5908432" cy="1882094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38954" y="3089590"/>
            <a:ext cx="6729046" cy="688608"/>
          </a:xfrm>
        </p:spPr>
        <p:txBody>
          <a:bodyPr/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demografías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22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81748" y="3019425"/>
            <a:ext cx="2320177" cy="1170146"/>
            <a:chOff x="381748" y="3019425"/>
            <a:chExt cx="2320177" cy="1170146"/>
          </a:xfrm>
        </p:grpSpPr>
        <p:sp>
          <p:nvSpPr>
            <p:cNvPr id="12" name="Rectangle 100"/>
            <p:cNvSpPr/>
            <p:nvPr/>
          </p:nvSpPr>
          <p:spPr>
            <a:xfrm>
              <a:off x="381748" y="3067050"/>
              <a:ext cx="465977" cy="152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01"/>
            <p:cNvSpPr/>
            <p:nvPr/>
          </p:nvSpPr>
          <p:spPr>
            <a:xfrm>
              <a:off x="381748" y="3390900"/>
              <a:ext cx="465977" cy="1333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03"/>
            <p:cNvCxnSpPr/>
            <p:nvPr/>
          </p:nvCxnSpPr>
          <p:spPr>
            <a:xfrm>
              <a:off x="381748" y="3797148"/>
              <a:ext cx="465977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04"/>
            <p:cNvCxnSpPr/>
            <p:nvPr/>
          </p:nvCxnSpPr>
          <p:spPr>
            <a:xfrm>
              <a:off x="381748" y="4076700"/>
              <a:ext cx="46597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ipse 42"/>
            <p:cNvSpPr/>
            <p:nvPr/>
          </p:nvSpPr>
          <p:spPr>
            <a:xfrm>
              <a:off x="490911" y="3676554"/>
              <a:ext cx="241187" cy="24118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CuadroTexto 62"/>
            <p:cNvSpPr txBox="1"/>
            <p:nvPr/>
          </p:nvSpPr>
          <p:spPr>
            <a:xfrm>
              <a:off x="962025" y="3019425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Gral. 2016</a:t>
              </a:r>
            </a:p>
          </p:txBody>
        </p:sp>
        <p:sp>
          <p:nvSpPr>
            <p:cNvPr id="21" name="CuadroTexto 62"/>
            <p:cNvSpPr txBox="1"/>
            <p:nvPr/>
          </p:nvSpPr>
          <p:spPr>
            <a:xfrm>
              <a:off x="962025" y="3327400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Gral. 2017</a:t>
              </a:r>
            </a:p>
          </p:txBody>
        </p:sp>
        <p:sp>
          <p:nvSpPr>
            <p:cNvPr id="22" name="CuadroTexto 62"/>
            <p:cNvSpPr txBox="1"/>
            <p:nvPr/>
          </p:nvSpPr>
          <p:spPr>
            <a:xfrm>
              <a:off x="962025" y="3635375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Percepción Gral.</a:t>
              </a:r>
            </a:p>
          </p:txBody>
        </p:sp>
        <p:sp>
          <p:nvSpPr>
            <p:cNvPr id="23" name="CuadroTexto 62"/>
            <p:cNvSpPr txBox="1"/>
            <p:nvPr/>
          </p:nvSpPr>
          <p:spPr>
            <a:xfrm>
              <a:off x="962025" y="3943350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Gral. </a:t>
              </a:r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291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Motivo de Permanencia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66" y="1258767"/>
            <a:ext cx="8640000" cy="5280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496419"/>
            <a:ext cx="2543175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953095"/>
            <a:ext cx="2543175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" y="5507048"/>
            <a:ext cx="2167200" cy="10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43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1" y="595029"/>
            <a:ext cx="11744565" cy="652862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Relación Motivo de Permanencia vs Percepción y Promedio General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2"/>
          <a:srcRect r="22028" b="41244"/>
          <a:stretch/>
        </p:blipFill>
        <p:spPr>
          <a:xfrm>
            <a:off x="732098" y="1539273"/>
            <a:ext cx="9540000" cy="29103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12" y="4358928"/>
            <a:ext cx="7520048" cy="110517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8" y="5163769"/>
            <a:ext cx="9819252" cy="5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51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1930389" y="1272222"/>
            <a:ext cx="8064000" cy="5449252"/>
            <a:chOff x="1930389" y="1272222"/>
            <a:chExt cx="8064000" cy="544925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389" y="1272222"/>
              <a:ext cx="8064000" cy="544925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431" y="5918827"/>
              <a:ext cx="2542857" cy="5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9200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847053"/>
            <a:ext cx="10846800" cy="44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66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Investigación Great Place to Work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2017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95421" y="104406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</a:t>
            </a:r>
            <a:endParaRPr lang="es-ES" dirty="0"/>
          </a:p>
        </p:txBody>
      </p:sp>
      <p:sp>
        <p:nvSpPr>
          <p:cNvPr id="7" name="TextBox 1"/>
          <p:cNvSpPr txBox="1"/>
          <p:nvPr/>
        </p:nvSpPr>
        <p:spPr>
          <a:xfrm>
            <a:off x="434098" y="6146024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latin typeface="HelveticaNeueLT Std" pitchFamily="34" charset="0"/>
              </a:rPr>
              <a:t>Total </a:t>
            </a:r>
            <a:r>
              <a:rPr lang="es-AR" sz="1200" dirty="0" err="1">
                <a:latin typeface="HelveticaNeueLT Std" pitchFamily="34" charset="0"/>
              </a:rPr>
              <a:t>respondentes</a:t>
            </a:r>
            <a:r>
              <a:rPr lang="es-AR" sz="1200" dirty="0">
                <a:latin typeface="HelveticaNeueLT Std" pitchFamily="34" charset="0"/>
              </a:rPr>
              <a:t>: 4744</a:t>
            </a:r>
            <a:endParaRPr lang="en-US" sz="1200" dirty="0">
              <a:latin typeface="HelveticaNeueLT Std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11" y="783127"/>
            <a:ext cx="12192000" cy="60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stribucion de respuesta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097530"/>
            <a:ext cx="3283683" cy="632411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0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/>
          <p:cNvSpPr>
            <a:spLocks noGrp="1"/>
          </p:cNvSpPr>
          <p:nvPr>
            <p:ph idx="19"/>
          </p:nvPr>
        </p:nvSpPr>
        <p:spPr>
          <a:xfrm>
            <a:off x="6515101" y="2287269"/>
            <a:ext cx="4940300" cy="3600000"/>
          </a:xfrm>
        </p:spPr>
        <p:txBody>
          <a:bodyPr/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</a:p>
        </p:txBody>
      </p:sp>
      <p:sp>
        <p:nvSpPr>
          <p:cNvPr id="21" name="Subtítulo 2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26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5"/>
          </p:nvPr>
        </p:nvSpPr>
        <p:spPr>
          <a:xfrm>
            <a:off x="508000" y="2324101"/>
            <a:ext cx="4953000" cy="360000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s-A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170900" y="1896179"/>
            <a:ext cx="29198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242447" y="3971245"/>
            <a:ext cx="1846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96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es-AR" sz="2600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>
          <a:xfrm>
            <a:off x="511321" y="2324101"/>
            <a:ext cx="4968000" cy="367664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9"/>
          </p:nvPr>
        </p:nvSpPr>
        <p:spPr>
          <a:xfrm>
            <a:off x="6441030" y="2287269"/>
            <a:ext cx="4968000" cy="37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573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oximos paso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993396"/>
            <a:ext cx="3283683" cy="360000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48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Interpretando sus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95421" y="1454150"/>
            <a:ext cx="7723163" cy="4546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Para interpretar sus resultados, recomendamos que relea y analice el material presentado en el siguiente orden: </a:t>
            </a:r>
          </a:p>
          <a:p>
            <a:pPr>
              <a:lnSpc>
                <a:spcPct val="100000"/>
              </a:lnSpc>
            </a:pPr>
            <a:endParaRPr lang="es-A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 consolidada y por áreas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para analizar la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participacion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Indicadores generales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cuál ha sido la evolución de los mismos. 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por dimensiones y </a:t>
            </a:r>
            <a:r>
              <a:rPr lang="es-AR" sz="16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subdimensiones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, poniendo atención a sus fortalezas y oportunidades de mejora así como también a la evolución de estas dimensiones.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Recorra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 por los diferentes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cortes demográficos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las tendencias que ellos presentan.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Vea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principales motivos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por los cuales los colaboradores permanecen en la organización y su relación con la Percepción y el Promedio General.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Repase los temas que presentan  mayor recurrencia entre los comentarios de los colaboradores, y compárelos con las fortalezas y oportunidades de mejora identificadas. </a:t>
            </a:r>
          </a:p>
          <a:p>
            <a:pPr>
              <a:lnSpc>
                <a:spcPct val="100000"/>
              </a:lnSpc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967" y="1431851"/>
            <a:ext cx="32824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análisis de la información presentada, indica sus FORTALEZAS y ÁREAS DE MEJORA en las cuales concentrar sus esfuerzos para la mejora del clima en los próximos meses.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299938" y="1572523"/>
            <a:ext cx="0" cy="277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57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Definiendo Acciones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5421" y="1454149"/>
            <a:ext cx="7793501" cy="49265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 segunda etapa en el ciclo de transformación contempla: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Profundizar el grado de análisis y comprensión del diagnóstico Trust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© mediante la aplicación de herramientas cuantitativas que nos brindan resultados de la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del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 de sentencias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en la Percepción General.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Contemplar la necesidad de realizar Grupos Focales para obtener mayor información cualitativa.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Definir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focos de acción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que toda la organización deberá trabajar en los próximos meses tendientes a la mejora del clima.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Profundizar el grado de análisis y comprensión del diagnóstico Trust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© de cada sector mediante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reportes específicos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que indiquen las principales fortalezas y oportunidades de mejora del sector. 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Definir un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acción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para cada sector tendiente a la mejora del clima considerando los focos de acción definidos para toda la organización.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Planificar actividades de seguimiento y control de planes de acción y grado de avance.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3967" y="1431851"/>
            <a:ext cx="32824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definiciones presentadas permiten focalizar sus esfuerzos en la mejora del clima generando un impacto positivo en cada sector, y por lo tanto, en  toda la organización.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8299938" y="1572523"/>
            <a:ext cx="0" cy="277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286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6" y="1112315"/>
            <a:ext cx="6749143" cy="1369628"/>
          </a:xfrm>
        </p:spPr>
        <p:txBody>
          <a:bodyPr>
            <a:normAutofit/>
          </a:bodyPr>
          <a:lstStyle/>
          <a:p>
            <a:pPr algn="l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Material Anexo</a:t>
            </a:r>
            <a:endParaRPr lang="es-A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9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11950" r="21749" b="55083"/>
          <a:stretch/>
        </p:blipFill>
        <p:spPr bwMode="auto">
          <a:xfrm>
            <a:off x="-3" y="-1"/>
            <a:ext cx="12192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baseline="30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¿Cómo se interpretan los datos?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18" name="3 Imagen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7206" y="2193459"/>
            <a:ext cx="2224216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encuestados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3651422" y="2308875"/>
            <a:ext cx="1168743" cy="70059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118" y="3247636"/>
            <a:ext cx="1182126" cy="362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48244" y="3428999"/>
            <a:ext cx="259493" cy="25807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16311" y="1772044"/>
            <a:ext cx="1507524" cy="315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4323835" y="1929679"/>
            <a:ext cx="496330" cy="157635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02667" y="2547809"/>
            <a:ext cx="150752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números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9479691" y="2778642"/>
            <a:ext cx="922976" cy="23915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78063" y="4735769"/>
            <a:ext cx="959708" cy="521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porcentajes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0599323" y="3134669"/>
            <a:ext cx="145504" cy="3723331"/>
          </a:xfrm>
          <a:prstGeom prst="rightBrace">
            <a:avLst>
              <a:gd name="adj1" fmla="val 93257"/>
              <a:gd name="adj2" fmla="val 5020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ight Brace 30"/>
          <p:cNvSpPr/>
          <p:nvPr/>
        </p:nvSpPr>
        <p:spPr>
          <a:xfrm rot="16200000">
            <a:off x="7546708" y="-920388"/>
            <a:ext cx="83365" cy="5384863"/>
          </a:xfrm>
          <a:prstGeom prst="rightBrace">
            <a:avLst>
              <a:gd name="adj1" fmla="val 53070"/>
              <a:gd name="adj2" fmla="val 50178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8791" y="1373553"/>
            <a:ext cx="1219198" cy="2592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Demografías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537586" y="3966531"/>
            <a:ext cx="39421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Poner imagen del TI (no </a:t>
            </a:r>
            <a:r>
              <a:rPr lang="es-AR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AR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7344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4" r="11525" b="34977"/>
          <a:stretch/>
        </p:blipFill>
        <p:spPr>
          <a:xfrm>
            <a:off x="1" y="552450"/>
            <a:ext cx="12192000" cy="630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Listado de Comentarios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99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>
            <a:spLocks/>
          </p:cNvSpPr>
          <p:nvPr/>
        </p:nvSpPr>
        <p:spPr>
          <a:xfrm>
            <a:off x="3456559" y="4651257"/>
            <a:ext cx="8380592" cy="4137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228600" rtl="0" eaLnBrk="1" fontAlgn="base" latinLnBrk="0" hangingPunct="1">
              <a:lnSpc>
                <a:spcPct val="100000"/>
              </a:lnSpc>
              <a:spcBef>
                <a:spcPts val="325"/>
              </a:spcBef>
              <a:spcAft>
                <a:spcPts val="707"/>
              </a:spcAft>
              <a:buClrTx/>
              <a:buSzTx/>
              <a:buFontTx/>
              <a:buNone/>
              <a:tabLst/>
              <a:defRPr sz="2400" b="0" i="1" kern="1200">
                <a:solidFill>
                  <a:schemeClr val="bg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Av. Callao 1046, Piso 2º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(C1023AAQ) Ciudad de Buenos Aires – Argentina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Tel./Fax: (54-11) 5235-5066 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ar_informacion@greatplacetowork.com</a:t>
            </a:r>
          </a:p>
          <a:p>
            <a:pPr algn="r">
              <a:defRPr/>
            </a:pPr>
            <a:r>
              <a:rPr lang="en-US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12"/>
          <p:cNvSpPr/>
          <p:nvPr/>
        </p:nvSpPr>
        <p:spPr>
          <a:xfrm>
            <a:off x="3048896" y="4109850"/>
            <a:ext cx="8870144" cy="506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228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greatplacetowork.com.ar </a:t>
            </a:r>
          </a:p>
        </p:txBody>
      </p:sp>
      <p:pic>
        <p:nvPicPr>
          <p:cNvPr id="6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7" name="4 Imagen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8" name="5 Imagen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37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9 Rectángulo"/>
          <p:cNvSpPr/>
          <p:nvPr/>
        </p:nvSpPr>
        <p:spPr>
          <a:xfrm>
            <a:off x="-1587" y="1420157"/>
            <a:ext cx="12192000" cy="486082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33314" y="1517697"/>
            <a:ext cx="4637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98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95421" y="1454150"/>
            <a:ext cx="4321363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Cada año Great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Place to Work®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El Mercado abarca la totalidad de las empresas que utilizaron la metodología de Great Place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Work®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durante el período 2015-2016 para medir su clima organizacional sin haber alcanzado los estándares de excelencia del Instituto.</a:t>
            </a:r>
          </a:p>
          <a:p>
            <a:pPr>
              <a:lnSpc>
                <a:spcPct val="100000"/>
              </a:lnSpc>
            </a:pPr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787060" y="5438812"/>
            <a:ext cx="1446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6" name="14 CuadroTexto"/>
          <p:cNvSpPr txBox="1"/>
          <p:nvPr/>
        </p:nvSpPr>
        <p:spPr>
          <a:xfrm>
            <a:off x="4911433" y="1731251"/>
            <a:ext cx="314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empresas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71720" y="1420157"/>
            <a:ext cx="115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sp>
        <p:nvSpPr>
          <p:cNvPr id="8" name="16 CuadroTexto"/>
          <p:cNvSpPr txBox="1"/>
          <p:nvPr/>
        </p:nvSpPr>
        <p:spPr>
          <a:xfrm>
            <a:off x="5506242" y="4152403"/>
            <a:ext cx="17149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 Encuestados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50136" y="3826588"/>
            <a:ext cx="53196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500" dirty="0">
                <a:solidFill>
                  <a:srgbClr val="FFC000"/>
                </a:solidFill>
                <a:latin typeface="Memphis LT Std Medium" pitchFamily="18" charset="0"/>
              </a:rPr>
              <a:t>58.300</a:t>
            </a:r>
            <a:endParaRPr lang="es-AR" sz="11500" dirty="0">
              <a:solidFill>
                <a:srgbClr val="005E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755724" y="4660913"/>
            <a:ext cx="415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55.000</a:t>
            </a:r>
          </a:p>
        </p:txBody>
      </p:sp>
      <p:sp>
        <p:nvSpPr>
          <p:cNvPr id="11" name="19 CuadroTexto"/>
          <p:cNvSpPr txBox="1"/>
          <p:nvPr/>
        </p:nvSpPr>
        <p:spPr>
          <a:xfrm>
            <a:off x="7353300" y="5602577"/>
            <a:ext cx="13071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 de confianza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5070" y="5438812"/>
            <a:ext cx="1940858" cy="7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13" name="21 CuadroTexto"/>
          <p:cNvSpPr txBox="1"/>
          <p:nvPr/>
        </p:nvSpPr>
        <p:spPr>
          <a:xfrm>
            <a:off x="4838711" y="5577821"/>
            <a:ext cx="133506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57521" y="5516824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+/- 1,79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59813" y="5819318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+/- 3,80</a:t>
            </a:r>
          </a:p>
        </p:txBody>
      </p:sp>
      <p:sp>
        <p:nvSpPr>
          <p:cNvPr id="16" name="24 CuadroTexto"/>
          <p:cNvSpPr txBox="1"/>
          <p:nvPr/>
        </p:nvSpPr>
        <p:spPr>
          <a:xfrm>
            <a:off x="8018362" y="1765123"/>
            <a:ext cx="330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29381" y="1967515"/>
            <a:ext cx="2682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097941" y="3018322"/>
            <a:ext cx="2682958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270583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Ranking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13 Grupo"/>
          <p:cNvGrpSpPr/>
          <p:nvPr/>
        </p:nvGrpSpPr>
        <p:grpSpPr>
          <a:xfrm>
            <a:off x="511385" y="1228726"/>
            <a:ext cx="11312636" cy="4876873"/>
            <a:chOff x="449323" y="1556599"/>
            <a:chExt cx="8286658" cy="4888029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49323" y="1673258"/>
              <a:ext cx="1440000" cy="52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2 Imagen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2443" y="1714202"/>
              <a:ext cx="864000" cy="433151"/>
            </a:xfrm>
            <a:prstGeom prst="rect">
              <a:avLst/>
            </a:prstGeom>
          </p:spPr>
        </p:pic>
        <p:pic>
          <p:nvPicPr>
            <p:cNvPr id="58" name="4 Imagen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5902" y="1740550"/>
              <a:ext cx="756000" cy="365693"/>
            </a:xfrm>
            <a:prstGeom prst="rect">
              <a:avLst/>
            </a:prstGeom>
          </p:spPr>
        </p:pic>
        <p:pic>
          <p:nvPicPr>
            <p:cNvPr id="59" name="Picture 3" descr="G:\Argentina\Marketing\2. GPTW\ARGENTINA\Eventos\2016\La Usina\Material empresas\APDES\LOGO APDE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682" y="1556599"/>
              <a:ext cx="684000" cy="913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5 Imagen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840" y="1606474"/>
              <a:ext cx="1116000" cy="590085"/>
            </a:xfrm>
            <a:prstGeom prst="rect">
              <a:avLst/>
            </a:prstGeom>
          </p:spPr>
        </p:pic>
        <p:pic>
          <p:nvPicPr>
            <p:cNvPr id="61" name="Picture 4" descr="G:\Argentina\Marketing\2. GPTW\ARGENTINA\Eventos\2016\La Usina\Material empresas\Atento\LOGO Atento.pn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626" t="17693" r="11332" b="16689"/>
            <a:stretch/>
          </p:blipFill>
          <p:spPr bwMode="auto">
            <a:xfrm>
              <a:off x="5764784" y="1768642"/>
              <a:ext cx="900000" cy="311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5" descr="G:\Argentina\Marketing\2. GPTW\ARGENTINA\Eventos\2016\La Usina\Material empresas\Banco Galicia\Logo Banco Galicia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8687" y="1806634"/>
              <a:ext cx="900000" cy="250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5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835981" y="1795938"/>
              <a:ext cx="900000" cy="314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9555" y="2569454"/>
              <a:ext cx="1260000" cy="28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G:\Argentina\Marketing\2. GPTW\ARGENTINA\Eventos\2016\La Usina\Material empresas\Belatrix\Logo Belatrix.pn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408" y="2620066"/>
              <a:ext cx="1116000" cy="19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7" descr="G:\Argentina\Marketing\2. GPTW\ARGENTINA\Eventos\2016\La Usina\Material empresas\Blaisten\Logo Blaisten.png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718" y="2401939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9" descr="G:\Argentina\Marketing\2. GPTW\ARGENTINA\Eventos\2016\La Usina\Material empresas\Bristol\PNGPIX-COM-Bristol-Myers-Squibb-Logo-PNG-Transparent.png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356" y="2569454"/>
              <a:ext cx="183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G:\Argentina\Marketing\2. GPTW\ARGENTINA\Eventos\2016\La Usina\Material empresas\CMR\LOGO CMR-Falabella.png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463" y="2521843"/>
              <a:ext cx="540000" cy="32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1" descr="G:\Argentina\Marketing\2. GPTW\ARGENTINA\Eventos\2016\La Usina\Material empresas\Conexia\LOGO-Conexia.png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9944" y="2535781"/>
              <a:ext cx="1008000" cy="28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G:\Argentina\Marketing\2. GPTW\ARGENTINA\Eventos\2016\La Usina\Material empresas\Consejo\LOGO Consejo.jpg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63" y="3122518"/>
              <a:ext cx="720000" cy="69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7 Imagen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3883" y="3212369"/>
              <a:ext cx="900000" cy="423173"/>
            </a:xfrm>
            <a:prstGeom prst="rect">
              <a:avLst/>
            </a:prstGeom>
          </p:spPr>
        </p:pic>
        <p:pic>
          <p:nvPicPr>
            <p:cNvPr id="72" name="Picture 13" descr="G:\Argentina\Marketing\2. GPTW\ARGENTINA\Eventos\2016\La Usina\Material empresas\DHL\Logo DHL.png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394" y="3365142"/>
              <a:ext cx="900000" cy="27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4" descr="G:\Argentina\Marketing\2. GPTW\ARGENTINA\Eventos\2016\La Usina\Material empresas\DOW\LOGO DOW.png"/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819" y="3301097"/>
              <a:ext cx="1008000" cy="33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8 Imagen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3864" y="3173319"/>
              <a:ext cx="576000" cy="576000"/>
            </a:xfrm>
            <a:prstGeom prst="rect">
              <a:avLst/>
            </a:prstGeom>
          </p:spPr>
        </p:pic>
        <p:pic>
          <p:nvPicPr>
            <p:cNvPr id="75" name="24 Imagen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9192" y="3214250"/>
              <a:ext cx="576000" cy="521421"/>
            </a:xfrm>
            <a:prstGeom prst="rect">
              <a:avLst/>
            </a:prstGeom>
          </p:spPr>
        </p:pic>
        <p:pic>
          <p:nvPicPr>
            <p:cNvPr id="76" name="9 Imagen"/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1430" y="3271086"/>
              <a:ext cx="1044000" cy="421299"/>
            </a:xfrm>
            <a:prstGeom prst="rect">
              <a:avLst/>
            </a:prstGeom>
          </p:spPr>
        </p:pic>
        <p:pic>
          <p:nvPicPr>
            <p:cNvPr id="77" name="Picture 15" descr="G:\Argentina\Marketing\2. GPTW\ARGENTINA\Eventos\2016\La Usina\Material empresas\EMC\Logo EMC.png"/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704" y="3328671"/>
              <a:ext cx="972000" cy="173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6" descr="G:\Argentina\Marketing\2. GPTW\ARGENTINA\Eventos\2016\La Usina\Material empresas\Falabella\Logo Falabella.png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63" y="4115984"/>
              <a:ext cx="1008000" cy="48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28 Imagen"/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7806" y="4096936"/>
              <a:ext cx="576000" cy="442640"/>
            </a:xfrm>
            <a:prstGeom prst="rect">
              <a:avLst/>
            </a:prstGeom>
          </p:spPr>
        </p:pic>
        <p:pic>
          <p:nvPicPr>
            <p:cNvPr id="80" name="Picture 17" descr="G:\Argentina\Marketing\2. GPTW\ARGENTINA\Eventos\2016\La Usina\Material empresas\Galicia Seguros\LOGO GaliciaSeguros.jpg"/>
            <p:cNvPicPr>
              <a:picLocks noChangeAspect="1" noChangeArrowheads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610" y="4047102"/>
              <a:ext cx="576000" cy="50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10 Imagen"/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4436" y="4104001"/>
              <a:ext cx="900000" cy="373845"/>
            </a:xfrm>
            <a:prstGeom prst="rect">
              <a:avLst/>
            </a:prstGeom>
          </p:spPr>
        </p:pic>
        <p:pic>
          <p:nvPicPr>
            <p:cNvPr id="82" name="31 Imagen"/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2687" y="4147558"/>
              <a:ext cx="900000" cy="304200"/>
            </a:xfrm>
            <a:prstGeom prst="rect">
              <a:avLst/>
            </a:prstGeom>
          </p:spPr>
        </p:pic>
        <p:pic>
          <p:nvPicPr>
            <p:cNvPr id="83" name="Picture 18" descr="G:\Argentina\Marketing\2. GPTW\ARGENTINA\Eventos\2016\La Usina\Material empresas\GSK\Logo GSK.png"/>
            <p:cNvPicPr>
              <a:picLocks noChangeAspect="1" noChangeArrowheads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161" y="4031430"/>
              <a:ext cx="1080000" cy="532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5"/>
            <p:cNvPicPr>
              <a:picLocks noChangeAspect="1" noChangeArrowheads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711192" y="3895772"/>
              <a:ext cx="576000" cy="74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5"/>
            <p:cNvPicPr>
              <a:picLocks noChangeAspect="1" noChangeArrowheads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431715" y="4184932"/>
              <a:ext cx="1260000" cy="265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14 Imagen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5432" y="2401939"/>
              <a:ext cx="720000" cy="506990"/>
            </a:xfrm>
            <a:prstGeom prst="rect">
              <a:avLst/>
            </a:prstGeom>
          </p:spPr>
        </p:pic>
        <p:pic>
          <p:nvPicPr>
            <p:cNvPr id="87" name="Picture 19" descr="G:\Argentina\Marketing\2. GPTW\ARGENTINA\Eventos\2016\La Usina\Material empresas\Mars\Mars logo.png"/>
            <p:cNvPicPr>
              <a:picLocks noChangeAspect="1" noChangeArrowheads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66" y="5019201"/>
              <a:ext cx="900000" cy="18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0" descr="G:\Argentina\Marketing\2. GPTW\ARGENTINA\Eventos\2016\La Usina\Material empresas\Mercado Libre\Mercado-libre-01.png"/>
            <p:cNvPicPr>
              <a:picLocks noChangeAspect="1" noChangeArrowheads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328" y="4814499"/>
              <a:ext cx="756000" cy="65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0"/>
            <p:cNvPicPr>
              <a:picLocks noChangeAspect="1" noChangeArrowheads="1"/>
            </p:cNvPicPr>
            <p:nvPr/>
          </p:nvPicPr>
          <p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688998" y="4859634"/>
              <a:ext cx="612000" cy="540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15 Imagen"/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2248" y="4909950"/>
              <a:ext cx="1476000" cy="467699"/>
            </a:xfrm>
            <a:prstGeom prst="rect">
              <a:avLst/>
            </a:prstGeom>
          </p:spPr>
        </p:pic>
        <p:pic>
          <p:nvPicPr>
            <p:cNvPr id="91" name="Picture 21" descr="G:\Argentina\Marketing\2. GPTW\ARGENTINA\Eventos\2016\La Usina\Material empresas\Santander Rio\Logo Santander.png"/>
            <p:cNvPicPr>
              <a:picLocks noChangeAspect="1" noChangeArrowheads="1"/>
            </p:cNvPicPr>
            <p:nvPr/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855" y="4961724"/>
              <a:ext cx="1404000" cy="379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2" descr="G:\Argentina\Marketing\2. GPTW\ARGENTINA\Eventos\2016\La Usina\Material empresas\SAP\Logo SAP.jpg"/>
            <p:cNvPicPr>
              <a:picLocks noChangeAspect="1" noChangeArrowheads="1"/>
            </p:cNvPicPr>
            <p:nvPr/>
          </p:nvPicPr>
          <p:blipFill>
            <a:blip r:embed="rId3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89" y="4959830"/>
              <a:ext cx="684000" cy="33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3" descr="G:\Argentina\Marketing\2. GPTW\ARGENTINA\Eventos\2016\La Usina\Material empresas\SC Johnson\Logo SC Johnson.JPG"/>
            <p:cNvPicPr>
              <a:picLocks noChangeAspect="1" noChangeArrowheads="1"/>
            </p:cNvPicPr>
            <p:nvPr/>
          </p:nvPicPr>
          <p:blipFill>
            <a:blip r:embed="rId3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148" y="4934428"/>
              <a:ext cx="1080000" cy="384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4" descr="G:\Argentina\Marketing\2. GPTW\ARGENTINA\Eventos\2016\La Usina\Material empresas\Shopping Cencosud\Logo Shopping-Cencosud.png"/>
            <p:cNvPicPr>
              <a:picLocks noChangeAspect="1" noChangeArrowheads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02" y="5634230"/>
              <a:ext cx="792000" cy="810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5" descr="G:\Argentina\Marketing\2. GPTW\ARGENTINA\Eventos\2016\La Usina\Material empresas\Sinteplast\Logo Sinteplast.png"/>
            <p:cNvPicPr>
              <a:picLocks noChangeAspect="1" noChangeArrowheads="1"/>
            </p:cNvPicPr>
            <p:nvPr/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955" y="5734461"/>
              <a:ext cx="828000" cy="39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7" descr="G:\Argentina\Marketing\2. GPTW\ARGENTINA\Eventos\2016\La Usina\Material empresas\Sodimac\Logo Sodimac.png"/>
            <p:cNvPicPr>
              <a:picLocks noChangeAspect="1" noChangeArrowheads="1"/>
            </p:cNvPicPr>
            <p:nvPr/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810" y="5876575"/>
              <a:ext cx="1080000" cy="167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8" descr="G:\Argentina\Marketing\2. GPTW\ARGENTINA\Eventos\2016\La Usina\Material empresas\Tarjeta Cencosud\Logo Tarjeta-Cencosud.png"/>
            <p:cNvPicPr>
              <a:picLocks noChangeAspect="1" noChangeArrowheads="1"/>
            </p:cNvPicPr>
            <p:nvPr/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661" y="5727566"/>
              <a:ext cx="756000" cy="48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9" descr="G:\Argentina\Marketing\2. GPTW\ARGENTINA\Eventos\2016\La Usina\Material empresas\Tarjeta Naranja\Logo-TN-ALTA.png"/>
            <p:cNvPicPr>
              <a:picLocks noChangeAspect="1" noChangeArrowheads="1"/>
            </p:cNvPicPr>
            <p:nvPr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893" y="5602402"/>
              <a:ext cx="648000" cy="704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30" descr="G:\Argentina\Marketing\2. GPTW\ARGENTINA\Eventos\2016\La Usina\Material empresas\Techo\Techo.jpg"/>
            <p:cNvPicPr>
              <a:picLocks noChangeAspect="1" noChangeArrowheads="1"/>
            </p:cNvPicPr>
            <p:nvPr/>
          </p:nvPicPr>
          <p:blipFill>
            <a:blip r:embed="rId45" cstate="screen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667" y="5870991"/>
              <a:ext cx="720000" cy="1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31" descr="G:\Argentina\Marketing\2. GPTW\ARGENTINA\Eventos\2016\La Usina\Material empresas\TGS\LOGO TGS en alta.png"/>
            <p:cNvPicPr>
              <a:picLocks noChangeAspect="1" noChangeArrowheads="1"/>
            </p:cNvPicPr>
            <p:nvPr/>
          </p:nvPicPr>
          <p:blipFill>
            <a:blip r:embed="rId4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293" y="5864639"/>
              <a:ext cx="828000" cy="19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32" descr="G:\Argentina\Marketing\2. GPTW\ARGENTINA\Eventos\2016\La Usina\Material empresas\Viajes Falabella\LOGO Viajes-Falabella.png"/>
            <p:cNvPicPr>
              <a:picLocks noChangeAspect="1" noChangeArrowheads="1"/>
            </p:cNvPicPr>
            <p:nvPr/>
          </p:nvPicPr>
          <p:blipFill>
            <a:blip r:embed="rId4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4404" y="5663327"/>
              <a:ext cx="720000" cy="491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522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Más de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7" name="Table 14"/>
          <p:cNvGraphicFramePr>
            <a:graphicFrameLocks noGrp="1"/>
          </p:cNvGraphicFramePr>
          <p:nvPr>
            <p:extLst/>
          </p:nvPr>
        </p:nvGraphicFramePr>
        <p:xfrm>
          <a:off x="365761" y="1316107"/>
          <a:ext cx="11454936" cy="4541944"/>
        </p:xfrm>
        <a:graphic>
          <a:graphicData uri="http://schemas.openxmlformats.org/drawingml/2006/table">
            <a:tbl>
              <a:tblPr/>
              <a:tblGrid>
                <a:gridCol w="10319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959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415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85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354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Santander Río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Naranja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Galicia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Mercado Libre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Sodimac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BBVA Francés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Tienda por departamentos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8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251 a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/>
          </p:nvPr>
        </p:nvGraphicFramePr>
        <p:xfrm>
          <a:off x="365299" y="1309479"/>
          <a:ext cx="11438312" cy="4943261"/>
        </p:xfrm>
        <a:graphic>
          <a:graphicData uri="http://schemas.openxmlformats.org/drawingml/2006/table">
            <a:tbl>
              <a:tblPr/>
              <a:tblGrid>
                <a:gridCol w="10304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06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87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523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918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Cosmética y Perfumería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GlaxoSmithKline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Farmacéutica//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Shopping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Comercio minorista -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Sinteplast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Pinturas industriales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Blaisten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Quintiles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Baufest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–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y procesamiento de gas natural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Johnson &amp;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Cuidado de la Salud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PTW Primary Palette">
      <a:dk1>
        <a:srgbClr val="292B30"/>
      </a:dk1>
      <a:lt1>
        <a:sysClr val="window" lastClr="FFFFFF"/>
      </a:lt1>
      <a:dk2>
        <a:srgbClr val="50545E"/>
      </a:dk2>
      <a:lt2>
        <a:srgbClr val="FFFFFF"/>
      </a:lt2>
      <a:accent1>
        <a:srgbClr val="BD1933"/>
      </a:accent1>
      <a:accent2>
        <a:srgbClr val="005EBC"/>
      </a:accent2>
      <a:accent3>
        <a:srgbClr val="00B2A5"/>
      </a:accent3>
      <a:accent4>
        <a:srgbClr val="FDB515"/>
      </a:accent4>
      <a:accent5>
        <a:srgbClr val="7EDD45"/>
      </a:accent5>
      <a:accent6>
        <a:srgbClr val="54003E"/>
      </a:accent6>
      <a:hlink>
        <a:srgbClr val="EA3D26"/>
      </a:hlink>
      <a:folHlink>
        <a:srgbClr val="005373"/>
      </a:folHlink>
    </a:clrScheme>
    <a:fontScheme name="GPTW Brand">
      <a:majorFont>
        <a:latin typeface="Graphik Medium"/>
        <a:ea typeface=""/>
        <a:cs typeface=""/>
      </a:majorFont>
      <a:minorFont>
        <a:latin typeface="Graphik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3" ma:contentTypeDescription="Create a new document." ma:contentTypeScope="" ma:versionID="0018a4fc777ec2bad0bf4ec715ed3cdf">
  <xsd:schema xmlns:xsd="http://www.w3.org/2001/XMLSchema" xmlns:xs="http://www.w3.org/2001/XMLSchema" xmlns:p="http://schemas.microsoft.com/office/2006/metadata/properties" xmlns:ns2="143724ae-02bb-44b6-b7f4-f1cf7859454f" targetNamespace="http://schemas.microsoft.com/office/2006/metadata/properties" ma:root="true" ma:fieldsID="e8016942a61a42db6830573e44d9ab0c" ns2:_="">
    <xsd:import namespace="143724ae-02bb-44b6-b7f4-f1cf78594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724ae-02bb-44b6-b7f4-f1cf785945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3C8507-C170-4137-9167-FA27A3679DBC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143724ae-02bb-44b6-b7f4-f1cf7859454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570C80A-88C1-4824-AB2E-83FF29FEC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3724ae-02bb-44b6-b7f4-f1cf78594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274D44-8FB1-49E1-8FA5-B3A6286956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3108</TotalTime>
  <Words>3822</Words>
  <Application>Microsoft Office PowerPoint</Application>
  <PresentationFormat>Panorámica</PresentationFormat>
  <Paragraphs>730</Paragraphs>
  <Slides>57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73" baseType="lpstr">
      <vt:lpstr>ＭＳ Ｐゴシック</vt:lpstr>
      <vt:lpstr>Arial</vt:lpstr>
      <vt:lpstr>Calibri</vt:lpstr>
      <vt:lpstr>Graphik Light</vt:lpstr>
      <vt:lpstr>Graphik Medium</vt:lpstr>
      <vt:lpstr>Graphik Medium (Headings)</vt:lpstr>
      <vt:lpstr>Helvetica</vt:lpstr>
      <vt:lpstr>HelveticaNeueLT Std</vt:lpstr>
      <vt:lpstr>HelveticaNeueLT Std ExtBlk Cn</vt:lpstr>
      <vt:lpstr>HelveticaNeueLT Std Lt</vt:lpstr>
      <vt:lpstr>HelveticaNeueLT Std Thin</vt:lpstr>
      <vt:lpstr>Memphis LT Std Medium</vt:lpstr>
      <vt:lpstr>Times New Roman</vt:lpstr>
      <vt:lpstr>Whitney Book</vt:lpstr>
      <vt:lpstr>ヒラギノ角ゴ ProN W3</vt:lpstr>
      <vt:lpstr>Office Theme</vt:lpstr>
      <vt:lpstr>PRESENTACIÓN COMERCIAL</vt:lpstr>
      <vt:lpstr>Contenido</vt:lpstr>
      <vt:lpstr>Objetivos del Informe</vt:lpstr>
      <vt:lpstr>Contenido</vt:lpstr>
      <vt:lpstr>Presentación de resultados</vt:lpstr>
      <vt:lpstr>Características del benchmark 2016</vt:lpstr>
      <vt:lpstr>Ranking 2016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Contenido</vt:lpstr>
      <vt:lpstr>Fuentes de Información</vt:lpstr>
      <vt:lpstr>Trust Index©: Metodología utilizada</vt:lpstr>
      <vt:lpstr>Ficha técnica</vt:lpstr>
      <vt:lpstr>Título</vt:lpstr>
      <vt:lpstr>Informe de Resultados Trust Index©</vt:lpstr>
      <vt:lpstr>Indicadores Globales</vt:lpstr>
      <vt:lpstr>Evolución XXXX- XXXX</vt:lpstr>
      <vt:lpstr>Resultados por Dimensiones</vt:lpstr>
      <vt:lpstr>Evolución XXXX- XXXX</vt:lpstr>
      <vt:lpstr>220 Comentarios  Temas más recurrentes </vt:lpstr>
      <vt:lpstr>240 Comentarios  Temas más recurrentes </vt:lpstr>
      <vt:lpstr>Informe de Resultados Trust Index©</vt:lpstr>
      <vt:lpstr>Resultados Confianza - Dimensión Credibilidad</vt:lpstr>
      <vt:lpstr>Resultados por sentencia - Dimensión Credibilidad</vt:lpstr>
      <vt:lpstr>Resultados por sentencia - Dimensión Respeto</vt:lpstr>
      <vt:lpstr>Resultados Confianza - Dimensión Imparcialidad</vt:lpstr>
      <vt:lpstr>Resultados por sentencia - Dimensión Imparcialidad</vt:lpstr>
      <vt:lpstr>Resultados Dimensión - Orgullo</vt:lpstr>
      <vt:lpstr>Resultados por sentencia - Dimensión Orgullo</vt:lpstr>
      <vt:lpstr>Resultados Dimensión - Camaradería</vt:lpstr>
      <vt:lpstr>Resultados por sentencia - Dimensión Camaradería</vt:lpstr>
      <vt:lpstr>Síntesis de dimensiones y sub-dimensiones</vt:lpstr>
      <vt:lpstr>Síntesis de dimensiones y sub-dimensiones</vt:lpstr>
      <vt:lpstr>Informe de Resultados Trust Index©</vt:lpstr>
      <vt:lpstr>Fortalezas Confianza</vt:lpstr>
      <vt:lpstr>Oportunidades de Mejora Confianza</vt:lpstr>
      <vt:lpstr>Informe de Resultados Trust Index©</vt:lpstr>
      <vt:lpstr>Título</vt:lpstr>
      <vt:lpstr>Motivo de Permanencia</vt:lpstr>
      <vt:lpstr>Relación Motivo de Permanencia vs Percepción y Promedio General</vt:lpstr>
      <vt:lpstr>Equilibrio Vida Laboral y Personal </vt:lpstr>
      <vt:lpstr>Equilibrio Vida Laboral y Personal </vt:lpstr>
      <vt:lpstr>Equilibrio Vida Laboral y Personal </vt:lpstr>
      <vt:lpstr>Contenido</vt:lpstr>
      <vt:lpstr>Presentación de resultados</vt:lpstr>
      <vt:lpstr>Contenido</vt:lpstr>
      <vt:lpstr>Interpretando sus resultados</vt:lpstr>
      <vt:lpstr>Definiendo Acciones</vt:lpstr>
      <vt:lpstr>Material Anexo</vt:lpstr>
      <vt:lpstr>Trust Index© : ¿Cómo se interpretan los datos?</vt:lpstr>
      <vt:lpstr>Listado de Comentarios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 Chu-Richardson</dc:creator>
  <cp:lastModifiedBy>Luffi</cp:lastModifiedBy>
  <cp:revision>239</cp:revision>
  <dcterms:created xsi:type="dcterms:W3CDTF">2017-01-21T00:26:16Z</dcterms:created>
  <dcterms:modified xsi:type="dcterms:W3CDTF">2017-06-21T03:04:40Z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